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429" r:id="rId5"/>
    <p:sldId id="449" r:id="rId6"/>
    <p:sldId id="468" r:id="rId7"/>
    <p:sldId id="469" r:id="rId8"/>
    <p:sldId id="473" r:id="rId9"/>
    <p:sldId id="475" r:id="rId10"/>
    <p:sldId id="470" r:id="rId11"/>
    <p:sldId id="471" r:id="rId12"/>
    <p:sldId id="438" r:id="rId13"/>
    <p:sldId id="411" r:id="rId14"/>
    <p:sldId id="406" r:id="rId15"/>
    <p:sldId id="428" r:id="rId16"/>
    <p:sldId id="476" r:id="rId17"/>
    <p:sldId id="478" r:id="rId18"/>
    <p:sldId id="477" r:id="rId19"/>
    <p:sldId id="266"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01DB3-70D2-494F-8C11-7EDBCC57E80F}">
          <p14:sldIdLst>
            <p14:sldId id="429"/>
            <p14:sldId id="449"/>
            <p14:sldId id="468"/>
            <p14:sldId id="469"/>
            <p14:sldId id="473"/>
            <p14:sldId id="475"/>
            <p14:sldId id="470"/>
            <p14:sldId id="471"/>
            <p14:sldId id="438"/>
            <p14:sldId id="411"/>
            <p14:sldId id="406"/>
            <p14:sldId id="428"/>
            <p14:sldId id="476"/>
            <p14:sldId id="478"/>
            <p14:sldId id="477"/>
          </p14:sldIdLst>
        </p14:section>
        <p14:section name="Default Section" id="{F2802509-055D-4D59-A0B0-D224CB7F32F0}">
          <p14:sldIdLst>
            <p14:sldId id="266"/>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u Ilie" initials="OI" lastIdx="1" clrIdx="0">
    <p:extLst>
      <p:ext uri="{19B8F6BF-5375-455C-9EA6-DF929625EA0E}">
        <p15:presenceInfo xmlns:p15="http://schemas.microsoft.com/office/powerpoint/2012/main" userId="S::ilie.onu@umfiasi.ro::2d90e93c-af36-4402-b4f2-143af8627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94606" autoAdjust="0"/>
  </p:normalViewPr>
  <p:slideViewPr>
    <p:cSldViewPr snapToGrid="0">
      <p:cViewPr varScale="1">
        <p:scale>
          <a:sx n="109" d="100"/>
          <a:sy n="109"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DAC18-8EFC-4369-AA74-EE55958B909F}"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0DD3-84C0-4DFF-9903-161939324CC8}" type="slidenum">
              <a:rPr lang="en-US" smtClean="0"/>
              <a:t>‹#›</a:t>
            </a:fld>
            <a:endParaRPr lang="en-US"/>
          </a:p>
        </p:txBody>
      </p:sp>
    </p:spTree>
    <p:extLst>
      <p:ext uri="{BB962C8B-B14F-4D97-AF65-F5344CB8AC3E}">
        <p14:creationId xmlns:p14="http://schemas.microsoft.com/office/powerpoint/2010/main" val="145260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210312" y="210312"/>
            <a:ext cx="11771376" cy="6437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222495" y="1592581"/>
            <a:ext cx="8195825" cy="1407130"/>
          </a:xfrm>
        </p:spPr>
        <p:txBody>
          <a:bodyPr lIns="0" tIns="0" rIns="0" bIns="0" anchor="b">
            <a:noAutofit/>
          </a:bodyPr>
          <a:lstStyle>
            <a:lvl1pPr algn="l">
              <a:defRPr sz="4400" b="1">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222495" y="3192519"/>
            <a:ext cx="6039365" cy="800361"/>
          </a:xfrm>
        </p:spPr>
        <p:txBody>
          <a:bodyPr lIns="0" tIns="0" rIns="0" bIns="0">
            <a:noAutofit/>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944"/>
            <a:ext cx="4081280" cy="591313"/>
          </a:xfrm>
          <a:prstGeom prst="rect">
            <a:avLst/>
          </a:prstGeom>
        </p:spPr>
      </p:pic>
    </p:spTree>
    <p:extLst>
      <p:ext uri="{BB962C8B-B14F-4D97-AF65-F5344CB8AC3E}">
        <p14:creationId xmlns:p14="http://schemas.microsoft.com/office/powerpoint/2010/main" val="26509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35074" y="1393211"/>
            <a:ext cx="10118726" cy="4232062"/>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235074" y="568063"/>
            <a:ext cx="10118726" cy="755348"/>
          </a:xfrm>
        </p:spPr>
        <p:txBody>
          <a:bodyPr lIns="0" tIns="0" rIns="0" bIns="0">
            <a:noAutofit/>
          </a:bodyPr>
          <a:lstStyle>
            <a:lvl1pPr>
              <a:defRPr sz="3600" b="1">
                <a:solidFill>
                  <a:schemeClr val="tx2"/>
                </a:solidFill>
              </a:defRPr>
            </a:lvl1pPr>
          </a:lstStyle>
          <a:p>
            <a:r>
              <a:rPr lang="en-US" dirty="0"/>
              <a:t>CLICK TO EDIT MASTER TITLE STYLE</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155883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11670" y="432769"/>
            <a:ext cx="1742130" cy="5242095"/>
          </a:xfrm>
        </p:spPr>
        <p:txBody>
          <a:bodyPr vert="eaVert">
            <a:normAutofit/>
          </a:bodyPr>
          <a:lstStyle>
            <a:lvl1pPr>
              <a:defRPr sz="3600">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1256426" y="432769"/>
            <a:ext cx="8264501" cy="5242095"/>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7621" y="0"/>
            <a:ext cx="12199621" cy="6858000"/>
            <a:chOff x="-7621" y="0"/>
            <a:chExt cx="12199621" cy="6858000"/>
          </a:xfrm>
        </p:grpSpPr>
        <p:sp>
          <p:nvSpPr>
            <p:cNvPr id="8" name="Rectangle 7"/>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62475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Rectangle 5"/>
          <p:cNvSpPr/>
          <p:nvPr userDrawn="1"/>
        </p:nvSpPr>
        <p:spPr>
          <a:xfrm>
            <a:off x="210312" y="210312"/>
            <a:ext cx="11771376" cy="64373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1222495" y="2226669"/>
            <a:ext cx="8195825" cy="773042"/>
          </a:xfrm>
        </p:spPr>
        <p:txBody>
          <a:bodyPr lIns="0" tIns="0" rIns="0" bIns="0" anchor="b">
            <a:noAutofit/>
          </a:bodyPr>
          <a:lstStyle>
            <a:lvl1pPr algn="l">
              <a:defRPr sz="4400" b="1" baseline="0">
                <a:solidFill>
                  <a:schemeClr val="bg1"/>
                </a:solidFill>
              </a:defRPr>
            </a:lvl1pPr>
          </a:lstStyle>
          <a:p>
            <a:r>
              <a:rPr lang="en-US" dirty="0"/>
              <a:t>V</a:t>
            </a:r>
            <a:r>
              <a:rPr lang="ro-RO" dirty="0"/>
              <a:t>Ă MULȚUMIM!</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6889" y="5071907"/>
            <a:ext cx="1280163" cy="1280163"/>
          </a:xfrm>
          <a:prstGeom prst="rect">
            <a:avLst/>
          </a:prstGeom>
        </p:spPr>
      </p:pic>
      <p:sp>
        <p:nvSpPr>
          <p:cNvPr id="12" name="Text Placeholder 11"/>
          <p:cNvSpPr>
            <a:spLocks noGrp="1"/>
          </p:cNvSpPr>
          <p:nvPr>
            <p:ph type="body" sz="quarter" idx="10" hasCustomPrompt="1"/>
          </p:nvPr>
        </p:nvSpPr>
        <p:spPr>
          <a:xfrm>
            <a:off x="7029014" y="5071907"/>
            <a:ext cx="4216012" cy="1280163"/>
          </a:xfrm>
        </p:spPr>
        <p:txBody>
          <a:bodyPr lIns="0" tIns="0" rIns="0" bIns="0" anchor="ctr" anchorCtr="0">
            <a:noAutofit/>
          </a:bodyPr>
          <a:lstStyle>
            <a:lvl1pPr marL="0" indent="0">
              <a:buNone/>
              <a:defRPr sz="1600" baseline="0">
                <a:solidFill>
                  <a:schemeClr val="bg1"/>
                </a:solidFill>
              </a:defRPr>
            </a:lvl1pPr>
          </a:lstStyle>
          <a:p>
            <a:pPr lvl="0"/>
            <a:r>
              <a:rPr lang="nn-NO" dirty="0"/>
              <a:t>str. Universității nr.16, 700115, Iași, România www.umfiasi.ro</a:t>
            </a:r>
            <a:endParaRPr lang="en-US" dirty="0"/>
          </a:p>
        </p:txBody>
      </p:sp>
    </p:spTree>
    <p:extLst>
      <p:ext uri="{BB962C8B-B14F-4D97-AF65-F5344CB8AC3E}">
        <p14:creationId xmlns:p14="http://schemas.microsoft.com/office/powerpoint/2010/main" val="320295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4" y="1399836"/>
            <a:ext cx="10118725" cy="422543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7621" y="0"/>
            <a:ext cx="12199621" cy="6858000"/>
            <a:chOff x="-7621" y="0"/>
            <a:chExt cx="12199621" cy="6858000"/>
          </a:xfrm>
        </p:grpSpPr>
        <p:sp>
          <p:nvSpPr>
            <p:cNvPr id="8" name="Rectangle 7"/>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a:spLocks noGrp="1"/>
          </p:cNvSpPr>
          <p:nvPr>
            <p:ph type="title" hasCustomPrompt="1"/>
          </p:nvPr>
        </p:nvSpPr>
        <p:spPr>
          <a:xfrm>
            <a:off x="1235074" y="568063"/>
            <a:ext cx="10118726" cy="755348"/>
          </a:xfrm>
        </p:spPr>
        <p:txBody>
          <a:bodyPr lIns="0" tIns="0" rIns="0" bIns="0">
            <a:noAutofit/>
          </a:bodyPr>
          <a:lstStyle>
            <a:lvl1pPr>
              <a:defRPr sz="3600" b="1">
                <a:solidFill>
                  <a:schemeClr val="tx2"/>
                </a:solidFill>
              </a:defRPr>
            </a:lvl1pPr>
          </a:lstStyle>
          <a:p>
            <a:r>
              <a:rPr lang="en-US" dirty="0"/>
              <a:t>CLICK TO EDIT MASTER 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8272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22495" y="2672298"/>
            <a:ext cx="10515600" cy="830997"/>
          </a:xfrm>
        </p:spPr>
        <p:txBody>
          <a:bodyPr lIns="0" tIns="0" rIns="0" bIns="0" anchor="b">
            <a:noAutofit/>
          </a:bodyPr>
          <a:lstStyle>
            <a:lvl1pPr>
              <a:defRPr sz="4400" b="1">
                <a:solidFill>
                  <a:schemeClr val="tx2"/>
                </a:solidFill>
              </a:defRPr>
            </a:lvl1pPr>
          </a:lstStyle>
          <a:p>
            <a:r>
              <a:rPr lang="en-US" dirty="0"/>
              <a:t>CLICK TO ADD SECTION TITLE</a:t>
            </a:r>
          </a:p>
        </p:txBody>
      </p:sp>
      <p:sp>
        <p:nvSpPr>
          <p:cNvPr id="3" name="Text Placeholder 2"/>
          <p:cNvSpPr>
            <a:spLocks noGrp="1"/>
          </p:cNvSpPr>
          <p:nvPr>
            <p:ph type="body" idx="1" hasCustomPrompt="1"/>
          </p:nvPr>
        </p:nvSpPr>
        <p:spPr>
          <a:xfrm>
            <a:off x="1222495" y="3560763"/>
            <a:ext cx="10515600" cy="637857"/>
          </a:xfrm>
        </p:spPr>
        <p:txBody>
          <a:bodyPr lIns="0" tIns="0" rIns="0" bIns="0">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section subtitle</a:t>
            </a:r>
          </a:p>
        </p:txBody>
      </p:sp>
      <p:sp>
        <p:nvSpPr>
          <p:cNvPr id="15" name="Rectangle 14"/>
          <p:cNvSpPr/>
          <p:nvPr userDrawn="1"/>
        </p:nvSpPr>
        <p:spPr>
          <a:xfrm>
            <a:off x="1222495" y="2614830"/>
            <a:ext cx="1154945" cy="574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0" hasCustomPrompt="1"/>
          </p:nvPr>
        </p:nvSpPr>
        <p:spPr>
          <a:xfrm>
            <a:off x="1222374" y="1841300"/>
            <a:ext cx="1171817" cy="797537"/>
          </a:xfrm>
        </p:spPr>
        <p:txBody>
          <a:bodyPr lIns="0" tIns="0" rIns="0" bIns="0" anchor="b" anchorCtr="0">
            <a:normAutofit/>
          </a:bodyPr>
          <a:lstStyle>
            <a:lvl1pPr marL="0" indent="0">
              <a:buNone/>
              <a:defRPr sz="4400" b="1">
                <a:solidFill>
                  <a:schemeClr val="tx2"/>
                </a:solidFill>
              </a:defRPr>
            </a:lvl1pPr>
            <a:lvl5pPr>
              <a:defRPr/>
            </a:lvl5pPr>
          </a:lstStyle>
          <a:p>
            <a:pPr lvl="0"/>
            <a:r>
              <a:rPr lang="en-US" dirty="0"/>
              <a:t>01</a:t>
            </a:r>
          </a:p>
        </p:txBody>
      </p:sp>
      <p:sp>
        <p:nvSpPr>
          <p:cNvPr id="22" name="Rectangle 21"/>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7621" y="0"/>
            <a:ext cx="12199621" cy="6858000"/>
            <a:chOff x="-7621" y="0"/>
            <a:chExt cx="12199621" cy="6858000"/>
          </a:xfrm>
        </p:grpSpPr>
        <p:sp>
          <p:nvSpPr>
            <p:cNvPr id="24" name="Rectangle 23"/>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4629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5074" y="1406142"/>
            <a:ext cx="4882446" cy="42687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1354" y="1406142"/>
            <a:ext cx="4882446" cy="426872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7621" y="0"/>
            <a:ext cx="12199621" cy="6858000"/>
            <a:chOff x="-7621" y="0"/>
            <a:chExt cx="12199621" cy="6858000"/>
          </a:xfrm>
        </p:grpSpPr>
        <p:sp>
          <p:nvSpPr>
            <p:cNvPr id="10" name="Rectangle 9"/>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a:spLocks noGrp="1"/>
          </p:cNvSpPr>
          <p:nvPr>
            <p:ph type="title" hasCustomPrompt="1"/>
          </p:nvPr>
        </p:nvSpPr>
        <p:spPr>
          <a:xfrm>
            <a:off x="1235074" y="568063"/>
            <a:ext cx="10118726" cy="755348"/>
          </a:xfrm>
        </p:spPr>
        <p:txBody>
          <a:bodyPr lIns="0" tIns="0" rIns="0" bIns="0">
            <a:noAutofit/>
          </a:bodyPr>
          <a:lstStyle>
            <a:lvl1pPr>
              <a:defRPr sz="3600" b="1">
                <a:solidFill>
                  <a:schemeClr val="tx2"/>
                </a:solidFill>
              </a:defRPr>
            </a:lvl1pPr>
          </a:lstStyle>
          <a:p>
            <a:r>
              <a:rPr lang="en-US" dirty="0"/>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408809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5074" y="1400191"/>
            <a:ext cx="486720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35074" y="2224103"/>
            <a:ext cx="4867201" cy="35228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64732" y="1400191"/>
            <a:ext cx="488906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464732" y="2224103"/>
            <a:ext cx="4889068" cy="35228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userDrawn="1"/>
        </p:nvGrpSpPr>
        <p:grpSpPr>
          <a:xfrm>
            <a:off x="-7621" y="0"/>
            <a:ext cx="12199621" cy="6858000"/>
            <a:chOff x="-7621" y="0"/>
            <a:chExt cx="12199621" cy="6858000"/>
          </a:xfrm>
        </p:grpSpPr>
        <p:sp>
          <p:nvSpPr>
            <p:cNvPr id="11" name="Rectangle 10"/>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p:cNvSpPr>
            <a:spLocks noGrp="1"/>
          </p:cNvSpPr>
          <p:nvPr>
            <p:ph type="title" hasCustomPrompt="1"/>
          </p:nvPr>
        </p:nvSpPr>
        <p:spPr>
          <a:xfrm>
            <a:off x="1235074" y="568063"/>
            <a:ext cx="10118726" cy="755348"/>
          </a:xfrm>
        </p:spPr>
        <p:txBody>
          <a:bodyPr lIns="0" tIns="0" rIns="0" bIns="0">
            <a:noAutofit/>
          </a:bodyPr>
          <a:lstStyle>
            <a:lvl1pPr>
              <a:defRPr sz="3600" b="1">
                <a:solidFill>
                  <a:schemeClr val="tx2"/>
                </a:solidFill>
              </a:defRPr>
            </a:lvl1pPr>
          </a:lstStyle>
          <a:p>
            <a:r>
              <a:rPr lang="en-US" dirty="0"/>
              <a:t>CLICK TO EDIT MASTER TITLE STYLE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414540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235074" y="568063"/>
            <a:ext cx="10118726" cy="755348"/>
          </a:xfrm>
        </p:spPr>
        <p:txBody>
          <a:bodyPr lIns="0" tIns="0" rIns="0" bIns="0">
            <a:noAutofit/>
          </a:bodyPr>
          <a:lstStyle>
            <a:lvl1pPr>
              <a:defRPr sz="3600" b="1">
                <a:solidFill>
                  <a:schemeClr val="tx2"/>
                </a:solidFill>
              </a:defRPr>
            </a:lvl1pPr>
          </a:lstStyle>
          <a:p>
            <a:r>
              <a:rPr lang="en-US" dirty="0"/>
              <a:t>CLICK TO EDIT MASTER TITLE STYLE</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283426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7621" y="0"/>
            <a:ext cx="12199621" cy="6858000"/>
            <a:chOff x="-7621" y="0"/>
            <a:chExt cx="12199621" cy="6858000"/>
          </a:xfrm>
        </p:grpSpPr>
        <p:sp>
          <p:nvSpPr>
            <p:cNvPr id="6" name="Rectangle 5"/>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838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38415"/>
            <a:ext cx="3932237" cy="1069975"/>
          </a:xfrm>
        </p:spPr>
        <p:txBody>
          <a:bodyPr anchor="b">
            <a:normAutofit/>
          </a:bodyPr>
          <a:lstStyle>
            <a:lvl1pPr>
              <a:defRPr sz="3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5183188" y="638416"/>
            <a:ext cx="6172200" cy="4873625"/>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708391"/>
            <a:ext cx="3932237" cy="3811588"/>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78549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987424"/>
            <a:ext cx="3932237" cy="1069975"/>
          </a:xfrm>
        </p:spPr>
        <p:txBody>
          <a:bodyPr anchor="b">
            <a:normAutofit/>
          </a:bodyPr>
          <a:lstStyle>
            <a:lvl1pPr>
              <a:defRPr sz="3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5268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456921"/>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grpSp>
        <p:nvGrpSpPr>
          <p:cNvPr id="8" name="Group 7"/>
          <p:cNvGrpSpPr/>
          <p:nvPr userDrawn="1"/>
        </p:nvGrpSpPr>
        <p:grpSpPr>
          <a:xfrm>
            <a:off x="-7621" y="0"/>
            <a:ext cx="12199621" cy="6858000"/>
            <a:chOff x="-7621" y="0"/>
            <a:chExt cx="12199621" cy="6858000"/>
          </a:xfrm>
        </p:grpSpPr>
        <p:sp>
          <p:nvSpPr>
            <p:cNvPr id="9" name="Rectangle 8"/>
            <p:cNvSpPr/>
            <p:nvPr userDrawn="1"/>
          </p:nvSpPr>
          <p:spPr>
            <a:xfrm>
              <a:off x="0" y="0"/>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647688"/>
              <a:ext cx="12192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331465"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16200000">
              <a:off x="8657844" y="3323844"/>
              <a:ext cx="6858000" cy="210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421" y="5798712"/>
            <a:ext cx="4081280" cy="591313"/>
          </a:xfrm>
          <a:prstGeom prst="rect">
            <a:avLst/>
          </a:prstGeom>
        </p:spPr>
      </p:pic>
    </p:spTree>
    <p:extLst>
      <p:ext uri="{BB962C8B-B14F-4D97-AF65-F5344CB8AC3E}">
        <p14:creationId xmlns:p14="http://schemas.microsoft.com/office/powerpoint/2010/main" val="33434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C375-0ED0-47A2-AF3C-86BAD07CD14F}" type="datetimeFigureOut">
              <a:rPr lang="en-US" smtClean="0"/>
              <a:pPr/>
              <a:t>4/7/2026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8BC6E-F255-413E-868F-E76F56ED7CD2}" type="slidenum">
              <a:rPr lang="en-US" smtClean="0"/>
              <a:pPr/>
              <a:t>‹#›</a:t>
            </a:fld>
            <a:endParaRPr lang="en-US"/>
          </a:p>
        </p:txBody>
      </p:sp>
    </p:spTree>
    <p:extLst>
      <p:ext uri="{BB962C8B-B14F-4D97-AF65-F5344CB8AC3E}">
        <p14:creationId xmlns:p14="http://schemas.microsoft.com/office/powerpoint/2010/main" val="2686087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yoclinic.org/diseases-conditions/rotator-cuff-injury/diagnosis-treatment/drc-20350231" TargetMode="External"/><Relationship Id="rId2" Type="http://schemas.openxmlformats.org/officeDocument/2006/relationships/hyperlink" Target="https://orthoinfo.aaos.org/en/diseases--conditions/rotator-cuff-tears/" TargetMode="External"/><Relationship Id="rId1" Type="http://schemas.openxmlformats.org/officeDocument/2006/relationships/slideLayout" Target="../slideLayouts/slideLayout2.xml"/><Relationship Id="rId5" Type="http://schemas.openxmlformats.org/officeDocument/2006/relationships/hyperlink" Target="https://mikereinold.com/clinical-examination-of-superior-labral/" TargetMode="External"/><Relationship Id="rId4" Type="http://schemas.openxmlformats.org/officeDocument/2006/relationships/hyperlink" Target="https://orthoinfo.aaos.org/en/diseases--conditions/shoulder-joint-tear-glenoid-labrum-tea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413668" y="1918502"/>
            <a:ext cx="9364663" cy="1408113"/>
          </a:xfrm>
        </p:spPr>
        <p:txBody>
          <a:bodyPr/>
          <a:lstStyle/>
          <a:p>
            <a:pPr algn="ctr">
              <a:lnSpc>
                <a:spcPct val="107000"/>
              </a:lnSpc>
              <a:spcAft>
                <a:spcPts val="800"/>
              </a:spcAft>
            </a:pPr>
            <a:r>
              <a:rPr lang="ro-RO" sz="4000" b="1" kern="100" dirty="0">
                <a:effectLst/>
                <a:latin typeface="+mn-lt"/>
                <a:ea typeface="Aptos" panose="020B0004020202020204" pitchFamily="34" charset="0"/>
                <a:cs typeface="Times New Roman" panose="02020603050405020304" pitchFamily="18" charset="0"/>
              </a:rPr>
              <a:t>P</a:t>
            </a:r>
            <a:r>
              <a:rPr lang="en-GB" sz="4000" b="1" kern="100" dirty="0" err="1">
                <a:effectLst/>
                <a:latin typeface="+mn-lt"/>
                <a:ea typeface="Aptos" panose="020B0004020202020204" pitchFamily="34" charset="0"/>
                <a:cs typeface="Times New Roman" panose="02020603050405020304" pitchFamily="18" charset="0"/>
              </a:rPr>
              <a:t>eriartrit</a:t>
            </a:r>
            <a:r>
              <a:rPr lang="ro-RO" sz="4000" b="1" kern="100" dirty="0">
                <a:effectLst/>
                <a:latin typeface="+mn-lt"/>
                <a:ea typeface="Aptos" panose="020B0004020202020204" pitchFamily="34" charset="0"/>
                <a:cs typeface="Times New Roman" panose="02020603050405020304" pitchFamily="18" charset="0"/>
              </a:rPr>
              <a:t>a</a:t>
            </a:r>
            <a:r>
              <a:rPr lang="en-GB" sz="4000" b="1" kern="100" dirty="0">
                <a:effectLst/>
                <a:latin typeface="+mn-lt"/>
                <a:ea typeface="Aptos" panose="020B0004020202020204" pitchFamily="34" charset="0"/>
                <a:cs typeface="Times New Roman" panose="02020603050405020304" pitchFamily="18" charset="0"/>
              </a:rPr>
              <a:t> </a:t>
            </a:r>
            <a:r>
              <a:rPr lang="en-GB" sz="4000" b="1" kern="100" dirty="0" err="1">
                <a:effectLst/>
                <a:latin typeface="+mn-lt"/>
                <a:ea typeface="Aptos" panose="020B0004020202020204" pitchFamily="34" charset="0"/>
                <a:cs typeface="Times New Roman" panose="02020603050405020304" pitchFamily="18" charset="0"/>
              </a:rPr>
              <a:t>scapulo</a:t>
            </a:r>
            <a:r>
              <a:rPr lang="en-GB" sz="4000" b="1" kern="100" dirty="0">
                <a:effectLst/>
                <a:latin typeface="+mn-lt"/>
                <a:ea typeface="Aptos" panose="020B0004020202020204" pitchFamily="34" charset="0"/>
                <a:cs typeface="Times New Roman" panose="02020603050405020304" pitchFamily="18" charset="0"/>
              </a:rPr>
              <a:t>-humeral</a:t>
            </a:r>
            <a:r>
              <a:rPr lang="ro-RO" sz="4000" b="1" kern="100" dirty="0">
                <a:effectLst/>
                <a:latin typeface="+mn-lt"/>
                <a:ea typeface="Aptos" panose="020B0004020202020204" pitchFamily="34" charset="0"/>
                <a:cs typeface="Times New Roman" panose="02020603050405020304" pitchFamily="18" charset="0"/>
              </a:rPr>
              <a:t>ă</a:t>
            </a:r>
            <a:r>
              <a:rPr lang="en-GB" sz="4000" b="1" kern="100" dirty="0">
                <a:effectLst/>
                <a:latin typeface="+mn-lt"/>
                <a:ea typeface="Aptos" panose="020B0004020202020204" pitchFamily="34" charset="0"/>
                <a:cs typeface="Times New Roman" panose="02020603050405020304" pitchFamily="18" charset="0"/>
              </a:rPr>
              <a:t>: </a:t>
            </a:r>
            <a:r>
              <a:rPr lang="ro-RO" sz="4000" b="1" kern="100" dirty="0">
                <a:effectLst/>
                <a:latin typeface="+mn-lt"/>
                <a:ea typeface="Aptos" panose="020B0004020202020204" pitchFamily="34" charset="0"/>
                <a:cs typeface="Times New Roman" panose="02020603050405020304" pitchFamily="18" charset="0"/>
              </a:rPr>
              <a:t>mâna dominantă</a:t>
            </a:r>
            <a:endParaRPr lang="ro-RO" sz="4000" kern="100" dirty="0">
              <a:effectLst/>
              <a:latin typeface="+mn-lt"/>
              <a:ea typeface="Aptos" panose="020B0004020202020204" pitchFamily="34" charset="0"/>
              <a:cs typeface="Times New Roman" panose="02020603050405020304" pitchFamily="18" charset="0"/>
            </a:endParaRPr>
          </a:p>
        </p:txBody>
      </p:sp>
      <p:sp>
        <p:nvSpPr>
          <p:cNvPr id="2" name="Subtitle 1"/>
          <p:cNvSpPr>
            <a:spLocks noGrp="1"/>
          </p:cNvSpPr>
          <p:nvPr>
            <p:ph type="subTitle" idx="1"/>
          </p:nvPr>
        </p:nvSpPr>
        <p:spPr>
          <a:xfrm>
            <a:off x="1207008" y="4470827"/>
            <a:ext cx="10396727" cy="800361"/>
          </a:xfrm>
        </p:spPr>
        <p:txBody>
          <a:bodyPr/>
          <a:lstStyle/>
          <a:p>
            <a:r>
              <a:rPr lang="ro-RO" dirty="0">
                <a:effectLst/>
                <a:latin typeface="+mj-lt"/>
                <a:ea typeface="Aptos" panose="020B0004020202020204" pitchFamily="34" charset="0"/>
                <a:cs typeface="Times New Roman" panose="02020603050405020304" pitchFamily="18" charset="0"/>
              </a:rPr>
              <a:t>Șef Lucr. </a:t>
            </a:r>
            <a:r>
              <a:rPr lang="ro-RO" dirty="0">
                <a:ea typeface="Aptos" panose="020B0004020202020204" pitchFamily="34" charset="0"/>
                <a:cs typeface="Times New Roman" panose="02020603050405020304" pitchFamily="18" charset="0"/>
              </a:rPr>
              <a:t>Univ. </a:t>
            </a:r>
            <a:r>
              <a:rPr lang="ro-RO" dirty="0">
                <a:effectLst/>
                <a:latin typeface="+mj-lt"/>
                <a:ea typeface="Aptos" panose="020B0004020202020204" pitchFamily="34" charset="0"/>
                <a:cs typeface="Times New Roman" panose="02020603050405020304" pitchFamily="18" charset="0"/>
              </a:rPr>
              <a:t>Dr. </a:t>
            </a:r>
            <a:r>
              <a:rPr lang="en-GB" dirty="0">
                <a:effectLst/>
                <a:latin typeface="+mj-lt"/>
                <a:ea typeface="Aptos" panose="020B0004020202020204" pitchFamily="34" charset="0"/>
                <a:cs typeface="Times New Roman" panose="02020603050405020304" pitchFamily="18" charset="0"/>
              </a:rPr>
              <a:t>Ilie Onu</a:t>
            </a:r>
            <a:endParaRPr lang="ro-RO" dirty="0">
              <a:effectLst/>
              <a:latin typeface="+mj-lt"/>
              <a:ea typeface="Aptos" panose="020B0004020202020204" pitchFamily="34" charset="0"/>
              <a:cs typeface="Times New Roman" panose="02020603050405020304" pitchFamily="18" charset="0"/>
            </a:endParaRPr>
          </a:p>
          <a:p>
            <a:r>
              <a:rPr lang="ro-RO" dirty="0">
                <a:ea typeface="Aptos" panose="020B0004020202020204" pitchFamily="34" charset="0"/>
                <a:cs typeface="Times New Roman" panose="02020603050405020304" pitchFamily="18" charset="0"/>
              </a:rPr>
              <a:t>Șef Lucr. Univ. Dr. Dragoș Sardaru</a:t>
            </a:r>
          </a:p>
          <a:p>
            <a:r>
              <a:rPr lang="ro-RO" dirty="0">
                <a:ea typeface="Aptos" panose="020B0004020202020204" pitchFamily="34" charset="0"/>
                <a:cs typeface="Times New Roman" panose="02020603050405020304" pitchFamily="18" charset="0"/>
              </a:rPr>
              <a:t>Asist. Univ. Drd. Andrei Țuțu</a:t>
            </a:r>
            <a:endParaRPr lang="en-US" dirty="0">
              <a:latin typeface="+mj-lt"/>
            </a:endParaRPr>
          </a:p>
        </p:txBody>
      </p:sp>
      <p:pic>
        <p:nvPicPr>
          <p:cNvPr id="6" name="Picture 5">
            <a:extLst>
              <a:ext uri="{FF2B5EF4-FFF2-40B4-BE49-F238E27FC236}">
                <a16:creationId xmlns:a16="http://schemas.microsoft.com/office/drawing/2014/main" id="{5075D9DD-1FD6-33EA-8463-95B67FAD8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27465" y="3719618"/>
            <a:ext cx="2567522" cy="2942857"/>
          </a:xfrm>
          <a:prstGeom prst="rect">
            <a:avLst/>
          </a:prstGeom>
        </p:spPr>
      </p:pic>
    </p:spTree>
    <p:extLst>
      <p:ext uri="{BB962C8B-B14F-4D97-AF65-F5344CB8AC3E}">
        <p14:creationId xmlns:p14="http://schemas.microsoft.com/office/powerpoint/2010/main" val="402154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F148C8-3C05-4377-BE08-A5BC6650E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3" name="Title 2">
            <a:extLst>
              <a:ext uri="{FF2B5EF4-FFF2-40B4-BE49-F238E27FC236}">
                <a16:creationId xmlns:a16="http://schemas.microsoft.com/office/drawing/2014/main" id="{B7DB4695-85F8-4308-380C-9EE199563D9E}"/>
              </a:ext>
            </a:extLst>
          </p:cNvPr>
          <p:cNvSpPr>
            <a:spLocks noGrp="1"/>
          </p:cNvSpPr>
          <p:nvPr>
            <p:ph type="title"/>
          </p:nvPr>
        </p:nvSpPr>
        <p:spPr>
          <a:xfrm>
            <a:off x="890093" y="698017"/>
            <a:ext cx="10704576" cy="755348"/>
          </a:xfrm>
        </p:spPr>
        <p:txBody>
          <a:bodyPr/>
          <a:lstStyle/>
          <a:p>
            <a:pPr algn="ctr"/>
            <a:r>
              <a:rPr lang="ro-RO" sz="3200" dirty="0"/>
              <a:t>Testul ”</a:t>
            </a:r>
            <a:r>
              <a:rPr lang="ro-RO" sz="3200" b="1" dirty="0"/>
              <a:t>Drop arm”</a:t>
            </a:r>
            <a:r>
              <a:rPr lang="ro-RO" b="1" dirty="0"/>
              <a:t/>
            </a:r>
            <a:br>
              <a:rPr lang="ro-RO" b="1" dirty="0"/>
            </a:br>
            <a:endParaRPr lang="ro-RO" dirty="0"/>
          </a:p>
        </p:txBody>
      </p:sp>
      <p:sp>
        <p:nvSpPr>
          <p:cNvPr id="7" name="TextBox 6">
            <a:extLst>
              <a:ext uri="{FF2B5EF4-FFF2-40B4-BE49-F238E27FC236}">
                <a16:creationId xmlns:a16="http://schemas.microsoft.com/office/drawing/2014/main" id="{B4FDA8D7-CF66-1278-B3F9-BEB9400FBEA1}"/>
              </a:ext>
            </a:extLst>
          </p:cNvPr>
          <p:cNvSpPr txBox="1"/>
          <p:nvPr/>
        </p:nvSpPr>
        <p:spPr>
          <a:xfrm>
            <a:off x="450697" y="1857010"/>
            <a:ext cx="7974212" cy="4462760"/>
          </a:xfrm>
          <a:prstGeom prst="rect">
            <a:avLst/>
          </a:prstGeom>
          <a:noFill/>
        </p:spPr>
        <p:txBody>
          <a:bodyPr wrap="square">
            <a:spAutoFit/>
          </a:bodyPr>
          <a:lstStyle/>
          <a:p>
            <a:pPr algn="just">
              <a:spcAft>
                <a:spcPts val="600"/>
              </a:spcAft>
            </a:pPr>
            <a:r>
              <a:rPr lang="en-US" sz="2200" dirty="0" smtClean="0"/>
              <a:t>Test </a:t>
            </a:r>
            <a:r>
              <a:rPr lang="en-US" sz="2200" dirty="0" err="1"/>
              <a:t>utilizat</a:t>
            </a:r>
            <a:r>
              <a:rPr lang="en-US" sz="2200" dirty="0"/>
              <a:t> </a:t>
            </a:r>
            <a:r>
              <a:rPr lang="en-US" sz="2200" dirty="0" err="1"/>
              <a:t>pentru</a:t>
            </a:r>
            <a:r>
              <a:rPr lang="en-US" sz="2200" dirty="0"/>
              <a:t> </a:t>
            </a:r>
            <a:r>
              <a:rPr lang="en-US" sz="2200" dirty="0" err="1"/>
              <a:t>evaluarea</a:t>
            </a:r>
            <a:r>
              <a:rPr lang="en-US" sz="2200" dirty="0"/>
              <a:t> </a:t>
            </a:r>
            <a:r>
              <a:rPr lang="en-US" sz="2200" dirty="0" err="1"/>
              <a:t>integrității</a:t>
            </a:r>
            <a:r>
              <a:rPr lang="en-US" sz="2200" dirty="0"/>
              <a:t> </a:t>
            </a:r>
            <a:r>
              <a:rPr lang="en-US" sz="2200" b="1" dirty="0" err="1"/>
              <a:t>mușchiului</a:t>
            </a:r>
            <a:r>
              <a:rPr lang="en-US" sz="2200" b="1" dirty="0"/>
              <a:t> </a:t>
            </a:r>
            <a:r>
              <a:rPr lang="en-US" sz="2200" b="1" dirty="0" err="1"/>
              <a:t>supraspinos</a:t>
            </a:r>
            <a:r>
              <a:rPr lang="en-US" sz="2200" dirty="0"/>
              <a:t> </a:t>
            </a:r>
            <a:r>
              <a:rPr lang="en-US" sz="2200" dirty="0" err="1"/>
              <a:t>și</a:t>
            </a:r>
            <a:r>
              <a:rPr lang="en-US" sz="2200" dirty="0"/>
              <a:t> a </a:t>
            </a:r>
            <a:r>
              <a:rPr lang="en-US" sz="2200" b="1" dirty="0" err="1" smtClean="0"/>
              <a:t>coafei</a:t>
            </a:r>
            <a:r>
              <a:rPr lang="en-US" sz="2200" b="1" dirty="0" smtClean="0"/>
              <a:t> </a:t>
            </a:r>
            <a:r>
              <a:rPr lang="en-US" sz="2200" b="1" dirty="0" err="1"/>
              <a:t>rotatorilor</a:t>
            </a:r>
            <a:r>
              <a:rPr lang="en-US" sz="2200" dirty="0"/>
              <a:t>.</a:t>
            </a:r>
          </a:p>
          <a:p>
            <a:pPr algn="just">
              <a:spcAft>
                <a:spcPts val="600"/>
              </a:spcAft>
            </a:pPr>
            <a:r>
              <a:rPr lang="en-US" sz="2200" dirty="0" err="1"/>
              <a:t>Examinatorul</a:t>
            </a:r>
            <a:r>
              <a:rPr lang="en-US" sz="2200" dirty="0"/>
              <a:t> </a:t>
            </a:r>
            <a:r>
              <a:rPr lang="en-US" sz="2200" dirty="0" err="1"/>
              <a:t>ridică</a:t>
            </a:r>
            <a:r>
              <a:rPr lang="en-US" sz="2200" dirty="0"/>
              <a:t> </a:t>
            </a:r>
            <a:r>
              <a:rPr lang="en-US" sz="2200" dirty="0" err="1"/>
              <a:t>pasiv</a:t>
            </a:r>
            <a:r>
              <a:rPr lang="en-US" sz="2200" dirty="0"/>
              <a:t> </a:t>
            </a:r>
            <a:r>
              <a:rPr lang="en-US" sz="2200" dirty="0" err="1"/>
              <a:t>brațul</a:t>
            </a:r>
            <a:r>
              <a:rPr lang="en-US" sz="2200" dirty="0"/>
              <a:t> </a:t>
            </a:r>
            <a:r>
              <a:rPr lang="en-US" sz="2200" dirty="0" err="1"/>
              <a:t>subiectului</a:t>
            </a:r>
            <a:r>
              <a:rPr lang="en-US" sz="2200" dirty="0"/>
              <a:t> </a:t>
            </a:r>
            <a:r>
              <a:rPr lang="en-US" sz="2200" dirty="0" err="1"/>
              <a:t>în</a:t>
            </a:r>
            <a:r>
              <a:rPr lang="en-US" sz="2200" dirty="0"/>
              <a:t> </a:t>
            </a:r>
            <a:r>
              <a:rPr lang="en-US" sz="2200" b="1" dirty="0" err="1"/>
              <a:t>abducție</a:t>
            </a:r>
            <a:r>
              <a:rPr lang="en-US" sz="2200" b="1" dirty="0"/>
              <a:t> </a:t>
            </a:r>
            <a:r>
              <a:rPr lang="en-US" sz="2200" b="1" dirty="0" err="1"/>
              <a:t>până</a:t>
            </a:r>
            <a:r>
              <a:rPr lang="en-US" sz="2200" b="1" dirty="0"/>
              <a:t> la 180°</a:t>
            </a:r>
            <a:r>
              <a:rPr lang="en-US" sz="2200" dirty="0"/>
              <a:t>, </a:t>
            </a:r>
            <a:r>
              <a:rPr lang="en-US" sz="2200" dirty="0" err="1"/>
              <a:t>după</a:t>
            </a:r>
            <a:r>
              <a:rPr lang="en-US" sz="2200" dirty="0"/>
              <a:t> care </a:t>
            </a:r>
            <a:r>
              <a:rPr lang="en-US" sz="2200" dirty="0" err="1"/>
              <a:t>îi</a:t>
            </a:r>
            <a:r>
              <a:rPr lang="en-US" sz="2200" dirty="0"/>
              <a:t> </a:t>
            </a:r>
            <a:r>
              <a:rPr lang="en-US" sz="2200" dirty="0" err="1"/>
              <a:t>solicită</a:t>
            </a:r>
            <a:r>
              <a:rPr lang="en-US" sz="2200" dirty="0"/>
              <a:t> </a:t>
            </a:r>
            <a:r>
              <a:rPr lang="en-US" sz="2200" dirty="0" err="1"/>
              <a:t>acestuia</a:t>
            </a:r>
            <a:r>
              <a:rPr lang="en-US" sz="2200" dirty="0"/>
              <a:t> </a:t>
            </a:r>
            <a:r>
              <a:rPr lang="en-US" sz="2200" dirty="0" err="1"/>
              <a:t>să</a:t>
            </a:r>
            <a:r>
              <a:rPr lang="en-US" sz="2200" dirty="0"/>
              <a:t> </a:t>
            </a:r>
            <a:r>
              <a:rPr lang="en-US" sz="2200" dirty="0" err="1"/>
              <a:t>coboare</a:t>
            </a:r>
            <a:r>
              <a:rPr lang="en-US" sz="2200" dirty="0"/>
              <a:t> lent </a:t>
            </a:r>
            <a:r>
              <a:rPr lang="en-US" sz="2200" dirty="0" err="1"/>
              <a:t>brațul</a:t>
            </a:r>
            <a:r>
              <a:rPr lang="en-US" sz="2200" dirty="0"/>
              <a:t> </a:t>
            </a:r>
            <a:r>
              <a:rPr lang="en-US" sz="2200" dirty="0" err="1"/>
              <a:t>până</a:t>
            </a:r>
            <a:r>
              <a:rPr lang="en-US" sz="2200" dirty="0"/>
              <a:t> la </a:t>
            </a:r>
            <a:r>
              <a:rPr lang="en-US" sz="2200" b="1" dirty="0" smtClean="0"/>
              <a:t>Test </a:t>
            </a:r>
            <a:r>
              <a:rPr lang="en-US" sz="2200" b="1" dirty="0" err="1" smtClean="0"/>
              <a:t>negativ</a:t>
            </a:r>
            <a:r>
              <a:rPr lang="en-US" sz="2200" dirty="0" smtClean="0"/>
              <a:t>:</a:t>
            </a:r>
          </a:p>
          <a:p>
            <a:pPr algn="just">
              <a:spcAft>
                <a:spcPts val="600"/>
              </a:spcAft>
            </a:pPr>
            <a:r>
              <a:rPr lang="en-US" sz="2200" dirty="0" smtClean="0"/>
              <a:t>Subiectul </a:t>
            </a:r>
            <a:r>
              <a:rPr lang="en-US" sz="2200" dirty="0" err="1"/>
              <a:t>controlează</a:t>
            </a:r>
            <a:r>
              <a:rPr lang="en-US" sz="2200" dirty="0"/>
              <a:t> </a:t>
            </a:r>
            <a:r>
              <a:rPr lang="en-US" sz="2200" dirty="0" err="1"/>
              <a:t>coborârea</a:t>
            </a:r>
            <a:r>
              <a:rPr lang="en-US" sz="2200" dirty="0"/>
              <a:t> </a:t>
            </a:r>
            <a:r>
              <a:rPr lang="en-US" sz="2200" dirty="0" err="1"/>
              <a:t>brațului</a:t>
            </a:r>
            <a:r>
              <a:rPr lang="en-US" sz="2200" dirty="0"/>
              <a:t> </a:t>
            </a:r>
            <a:r>
              <a:rPr lang="en-US" sz="2200" dirty="0" err="1"/>
              <a:t>pe</a:t>
            </a:r>
            <a:r>
              <a:rPr lang="en-US" sz="2200" dirty="0"/>
              <a:t> </a:t>
            </a:r>
            <a:r>
              <a:rPr lang="en-US" sz="2200" dirty="0" err="1"/>
              <a:t>toată</a:t>
            </a:r>
            <a:r>
              <a:rPr lang="en-US" sz="2200" dirty="0"/>
              <a:t> </a:t>
            </a:r>
            <a:r>
              <a:rPr lang="en-US" sz="2200" dirty="0" err="1"/>
              <a:t>amplitudinea</a:t>
            </a:r>
            <a:r>
              <a:rPr lang="en-US" sz="2200" dirty="0"/>
              <a:t> de </a:t>
            </a:r>
            <a:r>
              <a:rPr lang="en-US" sz="2200" dirty="0" err="1"/>
              <a:t>mișcare</a:t>
            </a:r>
            <a:r>
              <a:rPr lang="en-US" sz="2200" dirty="0"/>
              <a:t>, </a:t>
            </a:r>
            <a:r>
              <a:rPr lang="en-US" sz="2200" dirty="0" err="1"/>
              <a:t>până</a:t>
            </a:r>
            <a:r>
              <a:rPr lang="en-US" sz="2200" dirty="0"/>
              <a:t> la </a:t>
            </a:r>
            <a:r>
              <a:rPr lang="en-US" sz="2200" dirty="0" err="1"/>
              <a:t>nivelul</a:t>
            </a:r>
            <a:r>
              <a:rPr lang="en-US" sz="2200" dirty="0"/>
              <a:t> </a:t>
            </a:r>
            <a:r>
              <a:rPr lang="en-US" sz="2200" dirty="0" err="1"/>
              <a:t>taliei</a:t>
            </a:r>
            <a:r>
              <a:rPr lang="en-US" sz="2200" dirty="0"/>
              <a:t>.</a:t>
            </a:r>
          </a:p>
          <a:p>
            <a:pPr algn="just">
              <a:spcAft>
                <a:spcPts val="600"/>
              </a:spcAft>
            </a:pPr>
            <a:r>
              <a:rPr lang="en-US" sz="2200" b="1" dirty="0" smtClean="0">
                <a:solidFill>
                  <a:srgbClr val="FF0000"/>
                </a:solidFill>
              </a:rPr>
              <a:t>Test </a:t>
            </a:r>
            <a:r>
              <a:rPr lang="en-US" sz="2200" b="1" dirty="0" err="1">
                <a:solidFill>
                  <a:srgbClr val="FF0000"/>
                </a:solidFill>
              </a:rPr>
              <a:t>pozitiv</a:t>
            </a:r>
            <a:r>
              <a:rPr lang="en-US" sz="2200" dirty="0" smtClean="0">
                <a:solidFill>
                  <a:srgbClr val="FF0000"/>
                </a:solidFill>
              </a:rPr>
              <a:t>:</a:t>
            </a:r>
          </a:p>
          <a:p>
            <a:pPr algn="just">
              <a:spcAft>
                <a:spcPts val="600"/>
              </a:spcAft>
            </a:pPr>
            <a:r>
              <a:rPr lang="en-US" sz="2200" dirty="0" err="1" smtClean="0">
                <a:solidFill>
                  <a:srgbClr val="FF0000"/>
                </a:solidFill>
              </a:rPr>
              <a:t>Brațul</a:t>
            </a:r>
            <a:r>
              <a:rPr lang="en-US" sz="2200" dirty="0" smtClean="0">
                <a:solidFill>
                  <a:srgbClr val="FF0000"/>
                </a:solidFill>
              </a:rPr>
              <a:t> </a:t>
            </a:r>
            <a:r>
              <a:rPr lang="en-US" sz="2200" dirty="0">
                <a:solidFill>
                  <a:srgbClr val="FF0000"/>
                </a:solidFill>
              </a:rPr>
              <a:t>cade </a:t>
            </a:r>
            <a:r>
              <a:rPr lang="en-US" sz="2200" dirty="0" err="1">
                <a:solidFill>
                  <a:srgbClr val="FF0000"/>
                </a:solidFill>
              </a:rPr>
              <a:t>brusc</a:t>
            </a:r>
            <a:r>
              <a:rPr lang="en-US" sz="2200" dirty="0">
                <a:solidFill>
                  <a:srgbClr val="FF0000"/>
                </a:solidFill>
              </a:rPr>
              <a:t> </a:t>
            </a:r>
            <a:r>
              <a:rPr lang="en-US" sz="2200" dirty="0" err="1">
                <a:solidFill>
                  <a:srgbClr val="FF0000"/>
                </a:solidFill>
              </a:rPr>
              <a:t>sau</a:t>
            </a:r>
            <a:r>
              <a:rPr lang="en-US" sz="2200" dirty="0">
                <a:solidFill>
                  <a:srgbClr val="FF0000"/>
                </a:solidFill>
              </a:rPr>
              <a:t> </a:t>
            </a:r>
            <a:r>
              <a:rPr lang="en-US" sz="2200" dirty="0" err="1">
                <a:solidFill>
                  <a:srgbClr val="FF0000"/>
                </a:solidFill>
              </a:rPr>
              <a:t>subiectul</a:t>
            </a:r>
            <a:r>
              <a:rPr lang="en-US" sz="2200" dirty="0">
                <a:solidFill>
                  <a:srgbClr val="FF0000"/>
                </a:solidFill>
              </a:rPr>
              <a:t> nu </a:t>
            </a:r>
            <a:r>
              <a:rPr lang="en-US" sz="2200" dirty="0" err="1">
                <a:solidFill>
                  <a:srgbClr val="FF0000"/>
                </a:solidFill>
              </a:rPr>
              <a:t>poate</a:t>
            </a:r>
            <a:r>
              <a:rPr lang="en-US" sz="2200" dirty="0">
                <a:solidFill>
                  <a:srgbClr val="FF0000"/>
                </a:solidFill>
              </a:rPr>
              <a:t> </a:t>
            </a:r>
            <a:r>
              <a:rPr lang="en-US" sz="2200" dirty="0" err="1">
                <a:solidFill>
                  <a:srgbClr val="FF0000"/>
                </a:solidFill>
              </a:rPr>
              <a:t>controla</a:t>
            </a:r>
            <a:r>
              <a:rPr lang="en-US" sz="2200" dirty="0">
                <a:solidFill>
                  <a:srgbClr val="FF0000"/>
                </a:solidFill>
              </a:rPr>
              <a:t> </a:t>
            </a:r>
            <a:r>
              <a:rPr lang="en-US" sz="2200" dirty="0" err="1">
                <a:solidFill>
                  <a:srgbClr val="FF0000"/>
                </a:solidFill>
              </a:rPr>
              <a:t>coborârea</a:t>
            </a:r>
            <a:r>
              <a:rPr lang="en-US" sz="2200" dirty="0">
                <a:solidFill>
                  <a:srgbClr val="FF0000"/>
                </a:solidFill>
              </a:rPr>
              <a:t>. </a:t>
            </a:r>
            <a:r>
              <a:rPr lang="en-US" sz="2200" dirty="0" err="1">
                <a:solidFill>
                  <a:srgbClr val="FF0000"/>
                </a:solidFill>
              </a:rPr>
              <a:t>În</a:t>
            </a:r>
            <a:r>
              <a:rPr lang="en-US" sz="2200" dirty="0">
                <a:solidFill>
                  <a:srgbClr val="FF0000"/>
                </a:solidFill>
              </a:rPr>
              <a:t> </a:t>
            </a:r>
            <a:r>
              <a:rPr lang="en-US" sz="2200" dirty="0" err="1">
                <a:solidFill>
                  <a:srgbClr val="FF0000"/>
                </a:solidFill>
              </a:rPr>
              <a:t>unele</a:t>
            </a:r>
            <a:r>
              <a:rPr lang="en-US" sz="2200" dirty="0">
                <a:solidFill>
                  <a:srgbClr val="FF0000"/>
                </a:solidFill>
              </a:rPr>
              <a:t> </a:t>
            </a:r>
            <a:r>
              <a:rPr lang="en-US" sz="2200" dirty="0" err="1">
                <a:solidFill>
                  <a:srgbClr val="FF0000"/>
                </a:solidFill>
              </a:rPr>
              <a:t>cazuri</a:t>
            </a:r>
            <a:r>
              <a:rPr lang="en-US" sz="2200" dirty="0">
                <a:solidFill>
                  <a:srgbClr val="FF0000"/>
                </a:solidFill>
              </a:rPr>
              <a:t>, </a:t>
            </a:r>
            <a:r>
              <a:rPr lang="en-US" sz="2200" dirty="0" err="1">
                <a:solidFill>
                  <a:srgbClr val="FF0000"/>
                </a:solidFill>
              </a:rPr>
              <a:t>acesta</a:t>
            </a:r>
            <a:r>
              <a:rPr lang="en-US" sz="2200" dirty="0">
                <a:solidFill>
                  <a:srgbClr val="FF0000"/>
                </a:solidFill>
              </a:rPr>
              <a:t> </a:t>
            </a:r>
            <a:r>
              <a:rPr lang="en-US" sz="2200" dirty="0" err="1">
                <a:solidFill>
                  <a:srgbClr val="FF0000"/>
                </a:solidFill>
              </a:rPr>
              <a:t>poate</a:t>
            </a:r>
            <a:r>
              <a:rPr lang="en-US" sz="2200" dirty="0">
                <a:solidFill>
                  <a:srgbClr val="FF0000"/>
                </a:solidFill>
              </a:rPr>
              <a:t> </a:t>
            </a:r>
            <a:r>
              <a:rPr lang="en-US" sz="2200" dirty="0" err="1">
                <a:solidFill>
                  <a:srgbClr val="FF0000"/>
                </a:solidFill>
              </a:rPr>
              <a:t>menține</a:t>
            </a:r>
            <a:r>
              <a:rPr lang="en-US" sz="2200" dirty="0">
                <a:solidFill>
                  <a:srgbClr val="FF0000"/>
                </a:solidFill>
              </a:rPr>
              <a:t> </a:t>
            </a:r>
            <a:r>
              <a:rPr lang="en-US" sz="2200" dirty="0" err="1">
                <a:solidFill>
                  <a:srgbClr val="FF0000"/>
                </a:solidFill>
              </a:rPr>
              <a:t>controlul</a:t>
            </a:r>
            <a:r>
              <a:rPr lang="en-US" sz="2200" dirty="0">
                <a:solidFill>
                  <a:srgbClr val="FF0000"/>
                </a:solidFill>
              </a:rPr>
              <a:t> </a:t>
            </a:r>
            <a:r>
              <a:rPr lang="en-US" sz="2200" dirty="0" err="1">
                <a:solidFill>
                  <a:srgbClr val="FF0000"/>
                </a:solidFill>
              </a:rPr>
              <a:t>până</a:t>
            </a:r>
            <a:r>
              <a:rPr lang="en-US" sz="2200" dirty="0">
                <a:solidFill>
                  <a:srgbClr val="FF0000"/>
                </a:solidFill>
              </a:rPr>
              <a:t> la </a:t>
            </a:r>
            <a:r>
              <a:rPr lang="en-US" sz="2200" dirty="0" err="1">
                <a:solidFill>
                  <a:srgbClr val="FF0000"/>
                </a:solidFill>
              </a:rPr>
              <a:t>aproximativ</a:t>
            </a:r>
            <a:r>
              <a:rPr lang="en-US" sz="2200" dirty="0">
                <a:solidFill>
                  <a:srgbClr val="FF0000"/>
                </a:solidFill>
              </a:rPr>
              <a:t> </a:t>
            </a:r>
            <a:r>
              <a:rPr lang="en-US" sz="2200" b="1" dirty="0">
                <a:solidFill>
                  <a:srgbClr val="FF0000"/>
                </a:solidFill>
              </a:rPr>
              <a:t>90° de </a:t>
            </a:r>
            <a:r>
              <a:rPr lang="en-US" sz="2200" b="1" dirty="0" err="1">
                <a:solidFill>
                  <a:srgbClr val="FF0000"/>
                </a:solidFill>
              </a:rPr>
              <a:t>abducție</a:t>
            </a:r>
            <a:r>
              <a:rPr lang="en-US" sz="2200" dirty="0">
                <a:solidFill>
                  <a:srgbClr val="FF0000"/>
                </a:solidFill>
              </a:rPr>
              <a:t> (</a:t>
            </a:r>
            <a:r>
              <a:rPr lang="en-US" sz="2200" dirty="0" err="1">
                <a:solidFill>
                  <a:srgbClr val="FF0000"/>
                </a:solidFill>
              </a:rPr>
              <a:t>prin</a:t>
            </a:r>
            <a:r>
              <a:rPr lang="en-US" sz="2200" dirty="0">
                <a:solidFill>
                  <a:srgbClr val="FF0000"/>
                </a:solidFill>
              </a:rPr>
              <a:t> </a:t>
            </a:r>
            <a:r>
              <a:rPr lang="en-US" sz="2200" dirty="0" err="1">
                <a:solidFill>
                  <a:srgbClr val="FF0000"/>
                </a:solidFill>
              </a:rPr>
              <a:t>acțiunea</a:t>
            </a:r>
            <a:r>
              <a:rPr lang="en-US" sz="2200" dirty="0">
                <a:solidFill>
                  <a:srgbClr val="FF0000"/>
                </a:solidFill>
              </a:rPr>
              <a:t> </a:t>
            </a:r>
            <a:r>
              <a:rPr lang="en-US" sz="2200" dirty="0" err="1">
                <a:solidFill>
                  <a:srgbClr val="FF0000"/>
                </a:solidFill>
              </a:rPr>
              <a:t>deltoidului</a:t>
            </a:r>
            <a:r>
              <a:rPr lang="en-US" sz="2200" dirty="0">
                <a:solidFill>
                  <a:srgbClr val="FF0000"/>
                </a:solidFill>
              </a:rPr>
              <a:t>), </a:t>
            </a:r>
            <a:r>
              <a:rPr lang="en-US" sz="2200" dirty="0" err="1">
                <a:solidFill>
                  <a:srgbClr val="FF0000"/>
                </a:solidFill>
              </a:rPr>
              <a:t>dar</a:t>
            </a:r>
            <a:r>
              <a:rPr lang="en-US" sz="2200" dirty="0">
                <a:solidFill>
                  <a:srgbClr val="FF0000"/>
                </a:solidFill>
              </a:rPr>
              <a:t> nu </a:t>
            </a:r>
            <a:r>
              <a:rPr lang="en-US" sz="2200" dirty="0" err="1">
                <a:solidFill>
                  <a:srgbClr val="FF0000"/>
                </a:solidFill>
              </a:rPr>
              <a:t>poate</a:t>
            </a:r>
            <a:r>
              <a:rPr lang="en-US" sz="2200" dirty="0">
                <a:solidFill>
                  <a:srgbClr val="FF0000"/>
                </a:solidFill>
              </a:rPr>
              <a:t> continua </a:t>
            </a:r>
            <a:r>
              <a:rPr lang="en-US" sz="2200" dirty="0" err="1">
                <a:solidFill>
                  <a:srgbClr val="FF0000"/>
                </a:solidFill>
              </a:rPr>
              <a:t>mișcarea</a:t>
            </a:r>
            <a:r>
              <a:rPr lang="en-US" sz="2200" dirty="0">
                <a:solidFill>
                  <a:srgbClr val="FF0000"/>
                </a:solidFill>
              </a:rPr>
              <a:t> </a:t>
            </a:r>
            <a:r>
              <a:rPr lang="en-US" sz="2200" dirty="0" err="1">
                <a:solidFill>
                  <a:srgbClr val="FF0000"/>
                </a:solidFill>
              </a:rPr>
              <a:t>până</a:t>
            </a:r>
            <a:r>
              <a:rPr lang="en-US" sz="2200" dirty="0">
                <a:solidFill>
                  <a:srgbClr val="FF0000"/>
                </a:solidFill>
              </a:rPr>
              <a:t> la </a:t>
            </a:r>
            <a:r>
              <a:rPr lang="en-US" sz="2200" dirty="0" err="1">
                <a:solidFill>
                  <a:srgbClr val="FF0000"/>
                </a:solidFill>
              </a:rPr>
              <a:t>poziția</a:t>
            </a:r>
            <a:r>
              <a:rPr lang="en-US" sz="2200" dirty="0">
                <a:solidFill>
                  <a:srgbClr val="FF0000"/>
                </a:solidFill>
              </a:rPr>
              <a:t> </a:t>
            </a:r>
            <a:r>
              <a:rPr lang="en-US" sz="2200" dirty="0" err="1">
                <a:solidFill>
                  <a:srgbClr val="FF0000"/>
                </a:solidFill>
              </a:rPr>
              <a:t>finală</a:t>
            </a:r>
            <a:r>
              <a:rPr lang="en-US" sz="2200" dirty="0">
                <a:solidFill>
                  <a:srgbClr val="FF0000"/>
                </a:solidFill>
              </a:rPr>
              <a:t>.</a:t>
            </a:r>
          </a:p>
        </p:txBody>
      </p:sp>
      <p:pic>
        <p:nvPicPr>
          <p:cNvPr id="11" name="Picture 10">
            <a:extLst>
              <a:ext uri="{FF2B5EF4-FFF2-40B4-BE49-F238E27FC236}">
                <a16:creationId xmlns:a16="http://schemas.microsoft.com/office/drawing/2014/main" id="{896C14F3-96BA-4226-BA32-0BBF196EC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4909" y="874661"/>
            <a:ext cx="3559531" cy="5692826"/>
          </a:xfrm>
          <a:prstGeom prst="rect">
            <a:avLst/>
          </a:prstGeom>
        </p:spPr>
      </p:pic>
    </p:spTree>
    <p:extLst>
      <p:ext uri="{BB962C8B-B14F-4D97-AF65-F5344CB8AC3E}">
        <p14:creationId xmlns:p14="http://schemas.microsoft.com/office/powerpoint/2010/main" val="69260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4DF040-39A4-4499-81BE-C7FA3ECCE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983" y="2048343"/>
            <a:ext cx="4233917" cy="3576930"/>
          </a:xfrm>
          <a:prstGeom prst="rect">
            <a:avLst/>
          </a:prstGeom>
        </p:spPr>
      </p:pic>
      <p:pic>
        <p:nvPicPr>
          <p:cNvPr id="8" name="Picture 7">
            <a:extLst>
              <a:ext uri="{FF2B5EF4-FFF2-40B4-BE49-F238E27FC236}">
                <a16:creationId xmlns:a16="http://schemas.microsoft.com/office/drawing/2014/main" id="{CFF148C8-3C05-4377-BE08-A5BC6650E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2" name="Content Placeholder 1">
            <a:extLst>
              <a:ext uri="{FF2B5EF4-FFF2-40B4-BE49-F238E27FC236}">
                <a16:creationId xmlns:a16="http://schemas.microsoft.com/office/drawing/2014/main" id="{79D92316-D794-31FB-3480-03D5FFF77A0B}"/>
              </a:ext>
            </a:extLst>
          </p:cNvPr>
          <p:cNvSpPr>
            <a:spLocks noGrp="1"/>
          </p:cNvSpPr>
          <p:nvPr>
            <p:ph idx="1"/>
          </p:nvPr>
        </p:nvSpPr>
        <p:spPr/>
        <p:txBody>
          <a:bodyPr>
            <a:normAutofit/>
          </a:bodyPr>
          <a:lstStyle/>
          <a:p>
            <a:pPr>
              <a:buFontTx/>
              <a:buChar char="-"/>
            </a:pPr>
            <a:endParaRPr lang="ro-RO" dirty="0"/>
          </a:p>
          <a:p>
            <a:endParaRPr lang="ro-RO" dirty="0"/>
          </a:p>
          <a:p>
            <a:endParaRPr lang="ro-RO" dirty="0"/>
          </a:p>
        </p:txBody>
      </p:sp>
      <p:sp>
        <p:nvSpPr>
          <p:cNvPr id="3" name="Title 2">
            <a:extLst>
              <a:ext uri="{FF2B5EF4-FFF2-40B4-BE49-F238E27FC236}">
                <a16:creationId xmlns:a16="http://schemas.microsoft.com/office/drawing/2014/main" id="{3E604380-B4C7-A0D4-1A1E-84A976663F9F}"/>
              </a:ext>
            </a:extLst>
          </p:cNvPr>
          <p:cNvSpPr>
            <a:spLocks noGrp="1"/>
          </p:cNvSpPr>
          <p:nvPr>
            <p:ph type="title"/>
          </p:nvPr>
        </p:nvSpPr>
        <p:spPr>
          <a:xfrm>
            <a:off x="838201" y="483239"/>
            <a:ext cx="10118726" cy="755348"/>
          </a:xfrm>
        </p:spPr>
        <p:txBody>
          <a:bodyPr/>
          <a:lstStyle/>
          <a:p>
            <a:pPr algn="ctr"/>
            <a:r>
              <a:rPr lang="ro-RO" sz="3200" dirty="0">
                <a:solidFill>
                  <a:srgbClr val="002060"/>
                </a:solidFill>
              </a:rPr>
              <a:t>Testul </a:t>
            </a:r>
            <a:r>
              <a:rPr lang="en-US" sz="3200" dirty="0">
                <a:solidFill>
                  <a:srgbClr val="002060"/>
                </a:solidFill>
              </a:rPr>
              <a:t>Gerber</a:t>
            </a:r>
            <a:r>
              <a:rPr lang="ro-RO" sz="3200" dirty="0">
                <a:solidFill>
                  <a:srgbClr val="002060"/>
                </a:solidFill>
              </a:rPr>
              <a:t> „</a:t>
            </a:r>
            <a:r>
              <a:rPr lang="en-US" sz="3200" dirty="0">
                <a:solidFill>
                  <a:srgbClr val="002060"/>
                </a:solidFill>
              </a:rPr>
              <a:t>Lift-Off</a:t>
            </a:r>
            <a:r>
              <a:rPr lang="ro-RO" sz="3200" dirty="0">
                <a:solidFill>
                  <a:srgbClr val="002060"/>
                </a:solidFill>
              </a:rPr>
              <a:t>” </a:t>
            </a:r>
            <a:endParaRPr lang="en-US" sz="3200" dirty="0">
              <a:solidFill>
                <a:srgbClr val="002060"/>
              </a:solidFill>
            </a:endParaRPr>
          </a:p>
        </p:txBody>
      </p:sp>
      <p:sp>
        <p:nvSpPr>
          <p:cNvPr id="5" name="TextBox 4">
            <a:extLst>
              <a:ext uri="{FF2B5EF4-FFF2-40B4-BE49-F238E27FC236}">
                <a16:creationId xmlns:a16="http://schemas.microsoft.com/office/drawing/2014/main" id="{054FA7BE-34B8-9A86-0F59-FEC3FC5704BC}"/>
              </a:ext>
            </a:extLst>
          </p:cNvPr>
          <p:cNvSpPr txBox="1"/>
          <p:nvPr/>
        </p:nvSpPr>
        <p:spPr>
          <a:xfrm>
            <a:off x="371582" y="2259359"/>
            <a:ext cx="7212414" cy="3631763"/>
          </a:xfrm>
          <a:prstGeom prst="rect">
            <a:avLst/>
          </a:prstGeom>
          <a:noFill/>
        </p:spPr>
        <p:txBody>
          <a:bodyPr wrap="square">
            <a:spAutoFit/>
          </a:bodyPr>
          <a:lstStyle/>
          <a:p>
            <a:pPr marL="342900" indent="-342900" algn="just">
              <a:spcAft>
                <a:spcPts val="600"/>
              </a:spcAft>
              <a:buFontTx/>
              <a:buChar char="-"/>
            </a:pPr>
            <a:r>
              <a:rPr lang="ro-RO" sz="2200" dirty="0">
                <a:solidFill>
                  <a:srgbClr val="002060"/>
                </a:solidFill>
              </a:rPr>
              <a:t>Cunoscut ca ”</a:t>
            </a:r>
            <a:r>
              <a:rPr lang="en-US" sz="2200" dirty="0">
                <a:solidFill>
                  <a:srgbClr val="002060"/>
                </a:solidFill>
              </a:rPr>
              <a:t>Gerber's Test</a:t>
            </a:r>
            <a:r>
              <a:rPr lang="ro-RO" sz="2200" dirty="0">
                <a:solidFill>
                  <a:srgbClr val="002060"/>
                </a:solidFill>
              </a:rPr>
              <a:t>” testarea subscapularului</a:t>
            </a:r>
          </a:p>
          <a:p>
            <a:pPr marL="342900" indent="-342900" algn="just">
              <a:spcAft>
                <a:spcPts val="600"/>
              </a:spcAft>
              <a:buFontTx/>
              <a:buChar char="-"/>
            </a:pPr>
            <a:r>
              <a:rPr lang="ro-RO" sz="2200" dirty="0">
                <a:solidFill>
                  <a:schemeClr val="tx1">
                    <a:lumMod val="85000"/>
                    <a:lumOff val="15000"/>
                  </a:schemeClr>
                </a:solidFill>
              </a:rPr>
              <a:t>Examinatorul poziționează subiectul în șezut sau ortostatism și îi cere acestuia să ducă brațul în extensie, abducție și rotație internă, cu palma privind în posterior și să își atingă partea inferioară a spatelui </a:t>
            </a:r>
          </a:p>
          <a:p>
            <a:pPr marL="342900" indent="-342900" algn="just">
              <a:spcAft>
                <a:spcPts val="600"/>
              </a:spcAft>
              <a:buFontTx/>
              <a:buChar char="-"/>
            </a:pPr>
            <a:r>
              <a:rPr lang="ro-RO" sz="2200" dirty="0">
                <a:solidFill>
                  <a:srgbClr val="FF0000"/>
                </a:solidFill>
              </a:rPr>
              <a:t>Un test este considerat pozitiv dacă subiectul nu este capabil să își depărteze fața dorsală a mâinii de pe spate, ceea ce reflectă o disfuncție sau </a:t>
            </a:r>
            <a:r>
              <a:rPr lang="en-US" sz="2200" dirty="0" err="1">
                <a:solidFill>
                  <a:srgbClr val="FF0000"/>
                </a:solidFill>
              </a:rPr>
              <a:t>leziune</a:t>
            </a:r>
            <a:r>
              <a:rPr lang="ro-RO" sz="2200" dirty="0">
                <a:solidFill>
                  <a:srgbClr val="FF0000"/>
                </a:solidFill>
              </a:rPr>
              <a:t> a subscapularului.</a:t>
            </a:r>
          </a:p>
        </p:txBody>
      </p:sp>
    </p:spTree>
    <p:extLst>
      <p:ext uri="{BB962C8B-B14F-4D97-AF65-F5344CB8AC3E}">
        <p14:creationId xmlns:p14="http://schemas.microsoft.com/office/powerpoint/2010/main" val="318815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EE5F7-B919-9153-0EAE-B1D1F8946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2" y="4127757"/>
            <a:ext cx="4600575" cy="2390775"/>
          </a:xfrm>
          <a:prstGeom prst="rect">
            <a:avLst/>
          </a:prstGeom>
        </p:spPr>
      </p:pic>
      <p:sp>
        <p:nvSpPr>
          <p:cNvPr id="2" name="Content Placeholder 1"/>
          <p:cNvSpPr>
            <a:spLocks noGrp="1"/>
          </p:cNvSpPr>
          <p:nvPr>
            <p:ph idx="1"/>
          </p:nvPr>
        </p:nvSpPr>
        <p:spPr>
          <a:xfrm>
            <a:off x="874776" y="1521522"/>
            <a:ext cx="10479024" cy="4673586"/>
          </a:xfrm>
        </p:spPr>
        <p:txBody>
          <a:bodyPr>
            <a:normAutofit/>
          </a:bodyPr>
          <a:lstStyle/>
          <a:p>
            <a:pPr>
              <a:buNone/>
            </a:pPr>
            <a:r>
              <a:rPr lang="ro-RO" sz="2200" b="1" dirty="0" smtClean="0">
                <a:solidFill>
                  <a:srgbClr val="FF0000"/>
                </a:solidFill>
              </a:rPr>
              <a:t>Tratament </a:t>
            </a:r>
            <a:r>
              <a:rPr lang="ro-RO" sz="2200" b="1" dirty="0">
                <a:solidFill>
                  <a:srgbClr val="FF0000"/>
                </a:solidFill>
              </a:rPr>
              <a:t>conservator</a:t>
            </a:r>
          </a:p>
          <a:p>
            <a:pPr algn="just">
              <a:buFontTx/>
              <a:buChar char="-"/>
            </a:pPr>
            <a:r>
              <a:rPr lang="ro-RO" sz="2200" dirty="0"/>
              <a:t>Medicație </a:t>
            </a:r>
            <a:r>
              <a:rPr lang="en-US" sz="2200" dirty="0" err="1" smtClean="0"/>
              <a:t>analgezic</a:t>
            </a:r>
            <a:r>
              <a:rPr lang="ro-RO" sz="2200" dirty="0" smtClean="0"/>
              <a:t>ă </a:t>
            </a:r>
            <a:r>
              <a:rPr lang="en-US" sz="2200" dirty="0" smtClean="0"/>
              <a:t>+</a:t>
            </a:r>
            <a:r>
              <a:rPr lang="ro-RO" sz="2200" dirty="0" smtClean="0"/>
              <a:t> </a:t>
            </a:r>
            <a:r>
              <a:rPr lang="ro-RO" sz="2200" dirty="0" smtClean="0"/>
              <a:t>AINS </a:t>
            </a:r>
            <a:r>
              <a:rPr lang="ro-RO" sz="2200" dirty="0"/>
              <a:t>orală și/sau topică</a:t>
            </a:r>
          </a:p>
          <a:p>
            <a:pPr algn="just">
              <a:buFontTx/>
              <a:buChar char="-"/>
            </a:pPr>
            <a:r>
              <a:rPr lang="ro-RO" sz="2200" dirty="0"/>
              <a:t>Reducerea activităților fizice </a:t>
            </a:r>
          </a:p>
          <a:p>
            <a:pPr algn="just">
              <a:buFontTx/>
              <a:buChar char="-"/>
            </a:pPr>
            <a:r>
              <a:rPr lang="ro-RO" sz="2200" dirty="0"/>
              <a:t>Fizioterapie: aplicație cu gheață / cald, electoanalgezie, </a:t>
            </a:r>
            <a:r>
              <a:rPr lang="ro-RO" sz="2200" dirty="0" smtClean="0"/>
              <a:t>LASER</a:t>
            </a:r>
            <a:r>
              <a:rPr lang="en-US" sz="2200" dirty="0" smtClean="0"/>
              <a:t>,</a:t>
            </a:r>
            <a:r>
              <a:rPr lang="ro-RO" sz="2200" dirty="0" smtClean="0"/>
              <a:t> </a:t>
            </a:r>
            <a:r>
              <a:rPr lang="ro-RO" sz="2200" dirty="0"/>
              <a:t>ultrasunete, </a:t>
            </a:r>
            <a:r>
              <a:rPr lang="ro-RO" sz="2200" dirty="0" smtClean="0"/>
              <a:t>TECAR</a:t>
            </a:r>
            <a:r>
              <a:rPr lang="ro-RO" sz="2200" dirty="0"/>
              <a:t>, Deep Oscillation, Shockwave ESWT,  etc.</a:t>
            </a:r>
          </a:p>
          <a:p>
            <a:pPr algn="just">
              <a:buFontTx/>
              <a:buChar char="-"/>
            </a:pPr>
            <a:r>
              <a:rPr lang="ro-RO" sz="2200" dirty="0"/>
              <a:t>Kinetoterapie: s</a:t>
            </a:r>
            <a:r>
              <a:rPr lang="en-US" sz="2200" dirty="0" err="1"/>
              <a:t>tretchingu</a:t>
            </a:r>
            <a:r>
              <a:rPr lang="ro-RO" sz="2200" dirty="0"/>
              <a:t>ri, mobilizări, terapie manuală, </a:t>
            </a:r>
            <a:r>
              <a:rPr lang="ro-RO" sz="2200" b="1" dirty="0"/>
              <a:t>programul </a:t>
            </a:r>
            <a:r>
              <a:rPr lang="ro-RO" sz="2200" b="1" dirty="0" smtClean="0"/>
              <a:t>Codman</a:t>
            </a:r>
            <a:endParaRPr lang="ro-RO" sz="2200" b="1" dirty="0"/>
          </a:p>
          <a:p>
            <a:pPr algn="just">
              <a:buFontTx/>
              <a:buChar char="-"/>
            </a:pPr>
            <a:r>
              <a:rPr lang="ro-RO" sz="2200" dirty="0"/>
              <a:t>Infiltrații cu acid hialuronic / PRP / cotricoseroizi (crește riscul de ruptură a tendonului)</a:t>
            </a:r>
          </a:p>
          <a:p>
            <a:pPr algn="just">
              <a:buNone/>
            </a:pPr>
            <a:r>
              <a:rPr lang="en-US" sz="2200" b="1" dirty="0" err="1">
                <a:solidFill>
                  <a:srgbClr val="002060"/>
                </a:solidFill>
              </a:rPr>
              <a:t>Tratament</a:t>
            </a:r>
            <a:r>
              <a:rPr lang="en-US" sz="2200" b="1" dirty="0">
                <a:solidFill>
                  <a:srgbClr val="002060"/>
                </a:solidFill>
              </a:rPr>
              <a:t> chirurgical:</a:t>
            </a:r>
            <a:r>
              <a:rPr lang="ro-RO" sz="2200" b="1" dirty="0">
                <a:solidFill>
                  <a:srgbClr val="002060"/>
                </a:solidFill>
              </a:rPr>
              <a:t> </a:t>
            </a:r>
            <a:r>
              <a:rPr lang="ro-RO" sz="2200" dirty="0">
                <a:solidFill>
                  <a:srgbClr val="002060"/>
                </a:solidFill>
              </a:rPr>
              <a:t>artroscopice, fie prin incizii deschise. </a:t>
            </a:r>
          </a:p>
          <a:p>
            <a:pPr algn="just">
              <a:buNone/>
            </a:pPr>
            <a:r>
              <a:rPr lang="ro-RO" sz="2200" dirty="0">
                <a:solidFill>
                  <a:srgbClr val="002060"/>
                </a:solidFill>
              </a:rPr>
              <a:t>reatașarea și ancorarea tendoanelor </a:t>
            </a:r>
            <a:r>
              <a:rPr lang="ro-RO" sz="2200" dirty="0" smtClean="0">
                <a:solidFill>
                  <a:srgbClr val="002060"/>
                </a:solidFill>
              </a:rPr>
              <a:t>rupte</a:t>
            </a:r>
            <a:r>
              <a:rPr lang="en-US" sz="2200" dirty="0" smtClean="0">
                <a:solidFill>
                  <a:srgbClr val="002060"/>
                </a:solidFill>
              </a:rPr>
              <a:t> (</a:t>
            </a:r>
            <a:r>
              <a:rPr lang="en-US" sz="2200" dirty="0" err="1" smtClean="0">
                <a:solidFill>
                  <a:srgbClr val="002060"/>
                </a:solidFill>
              </a:rPr>
              <a:t>supraspinos</a:t>
            </a:r>
            <a:r>
              <a:rPr lang="en-US" sz="2200" dirty="0" smtClean="0">
                <a:solidFill>
                  <a:srgbClr val="002060"/>
                </a:solidFill>
              </a:rPr>
              <a:t>)</a:t>
            </a:r>
          </a:p>
          <a:p>
            <a:pPr algn="just">
              <a:buNone/>
            </a:pPr>
            <a:r>
              <a:rPr lang="ro-RO" sz="2200" dirty="0">
                <a:solidFill>
                  <a:srgbClr val="002060"/>
                </a:solidFill>
              </a:rPr>
              <a:t>îndepărtarea capului lung al tendonului bicepsului prin tenodesis artroscopic</a:t>
            </a:r>
            <a:endParaRPr lang="en-US" sz="2200" b="1" dirty="0" smtClean="0">
              <a:solidFill>
                <a:srgbClr val="002060"/>
              </a:solidFill>
            </a:endParaRPr>
          </a:p>
          <a:p>
            <a:pPr algn="just">
              <a:buNone/>
            </a:pPr>
            <a:endParaRPr lang="en-US" sz="2200" dirty="0"/>
          </a:p>
        </p:txBody>
      </p:sp>
      <p:sp>
        <p:nvSpPr>
          <p:cNvPr id="3" name="Title 2"/>
          <p:cNvSpPr>
            <a:spLocks noGrp="1"/>
          </p:cNvSpPr>
          <p:nvPr>
            <p:ph type="title"/>
          </p:nvPr>
        </p:nvSpPr>
        <p:spPr>
          <a:xfrm>
            <a:off x="1164736" y="295501"/>
            <a:ext cx="10118726" cy="755348"/>
          </a:xfrm>
        </p:spPr>
        <p:txBody>
          <a:bodyPr/>
          <a:lstStyle/>
          <a:p>
            <a:pPr algn="ctr"/>
            <a:r>
              <a:rPr lang="ro-RO" dirty="0" smtClean="0"/>
              <a:t>Tratament</a:t>
            </a:r>
            <a:endParaRPr lang="en-US" dirty="0"/>
          </a:p>
        </p:txBody>
      </p:sp>
    </p:spTree>
    <p:extLst>
      <p:ext uri="{BB962C8B-B14F-4D97-AF65-F5344CB8AC3E}">
        <p14:creationId xmlns:p14="http://schemas.microsoft.com/office/powerpoint/2010/main" val="9038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EE5F7-B919-9153-0EAE-B1D1F8946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2" y="4127757"/>
            <a:ext cx="4600575" cy="2390775"/>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05327" y="1978269"/>
            <a:ext cx="5063646" cy="4252914"/>
          </a:xfrm>
        </p:spPr>
      </p:pic>
      <p:sp>
        <p:nvSpPr>
          <p:cNvPr id="3" name="Title 2"/>
          <p:cNvSpPr>
            <a:spLocks noGrp="1"/>
          </p:cNvSpPr>
          <p:nvPr>
            <p:ph type="title"/>
          </p:nvPr>
        </p:nvSpPr>
        <p:spPr/>
        <p:txBody>
          <a:bodyPr/>
          <a:lstStyle/>
          <a:p>
            <a:pPr algn="ctr"/>
            <a:r>
              <a:rPr lang="ro-RO" sz="3200" dirty="0" smtClean="0"/>
              <a:t>Programul de exerciții Codman</a:t>
            </a:r>
            <a:endParaRPr lang="en-US" sz="3200" dirty="0"/>
          </a:p>
        </p:txBody>
      </p:sp>
      <p:sp>
        <p:nvSpPr>
          <p:cNvPr id="5" name="Rectangle 4"/>
          <p:cNvSpPr/>
          <p:nvPr/>
        </p:nvSpPr>
        <p:spPr>
          <a:xfrm>
            <a:off x="550986" y="2727373"/>
            <a:ext cx="5928946" cy="2800767"/>
          </a:xfrm>
          <a:prstGeom prst="rect">
            <a:avLst/>
          </a:prstGeom>
        </p:spPr>
        <p:txBody>
          <a:bodyPr wrap="square">
            <a:spAutoFit/>
          </a:bodyPr>
          <a:lstStyle/>
          <a:p>
            <a:pPr algn="just"/>
            <a:r>
              <a:rPr lang="en-US" sz="2200" dirty="0" err="1"/>
              <a:t>Exercițiile</a:t>
            </a:r>
            <a:r>
              <a:rPr lang="en-US" sz="2200" dirty="0"/>
              <a:t> Codman (</a:t>
            </a:r>
            <a:r>
              <a:rPr lang="en-US" sz="2200" dirty="0" err="1"/>
              <a:t>pendulări</a:t>
            </a:r>
            <a:r>
              <a:rPr lang="en-US" sz="2200" dirty="0"/>
              <a:t>) </a:t>
            </a:r>
            <a:r>
              <a:rPr lang="en-US" sz="2200" dirty="0" err="1"/>
              <a:t>sunt</a:t>
            </a:r>
            <a:r>
              <a:rPr lang="en-US" sz="2200" dirty="0"/>
              <a:t> </a:t>
            </a:r>
            <a:r>
              <a:rPr lang="en-US" sz="2200" dirty="0" err="1"/>
              <a:t>mișcări</a:t>
            </a:r>
            <a:r>
              <a:rPr lang="en-US" sz="2200" dirty="0"/>
              <a:t> </a:t>
            </a:r>
            <a:r>
              <a:rPr lang="en-US" sz="2200" dirty="0" err="1"/>
              <a:t>blânde</a:t>
            </a:r>
            <a:r>
              <a:rPr lang="en-US" sz="2200" dirty="0"/>
              <a:t> </a:t>
            </a:r>
            <a:r>
              <a:rPr lang="en-US" sz="2200" dirty="0" err="1"/>
              <a:t>utilizate</a:t>
            </a:r>
            <a:r>
              <a:rPr lang="en-US" sz="2200" dirty="0"/>
              <a:t> </a:t>
            </a:r>
            <a:r>
              <a:rPr lang="en-US" sz="2200" dirty="0" err="1"/>
              <a:t>pentru</a:t>
            </a:r>
            <a:r>
              <a:rPr lang="en-US" sz="2200" dirty="0"/>
              <a:t> </a:t>
            </a:r>
            <a:r>
              <a:rPr lang="en-US" sz="2200" dirty="0" err="1"/>
              <a:t>mobilizarea</a:t>
            </a:r>
            <a:r>
              <a:rPr lang="en-US" sz="2200" dirty="0"/>
              <a:t> </a:t>
            </a:r>
            <a:r>
              <a:rPr lang="en-US" sz="2200" dirty="0" err="1"/>
              <a:t>umărului</a:t>
            </a:r>
            <a:r>
              <a:rPr lang="en-US" sz="2200" dirty="0"/>
              <a:t>, </a:t>
            </a:r>
            <a:r>
              <a:rPr lang="en-US" sz="2200" dirty="0" err="1"/>
              <a:t>fără</a:t>
            </a:r>
            <a:r>
              <a:rPr lang="en-US" sz="2200" dirty="0"/>
              <a:t> a </a:t>
            </a:r>
            <a:r>
              <a:rPr lang="en-US" sz="2200" dirty="0" err="1"/>
              <a:t>suprasolicita</a:t>
            </a:r>
            <a:r>
              <a:rPr lang="en-US" sz="2200" dirty="0"/>
              <a:t> </a:t>
            </a:r>
            <a:r>
              <a:rPr lang="en-US" sz="2200" dirty="0" err="1"/>
              <a:t>structurile</a:t>
            </a:r>
            <a:r>
              <a:rPr lang="en-US" sz="2200" dirty="0"/>
              <a:t> </a:t>
            </a:r>
            <a:r>
              <a:rPr lang="en-US" sz="2200" dirty="0" err="1"/>
              <a:t>aflate</a:t>
            </a:r>
            <a:r>
              <a:rPr lang="en-US" sz="2200" dirty="0"/>
              <a:t> </a:t>
            </a:r>
            <a:r>
              <a:rPr lang="en-US" sz="2200" dirty="0" err="1"/>
              <a:t>în</a:t>
            </a:r>
            <a:r>
              <a:rPr lang="en-US" sz="2200" dirty="0"/>
              <a:t> </a:t>
            </a:r>
            <a:r>
              <a:rPr lang="en-US" sz="2200" dirty="0" err="1"/>
              <a:t>vindecare</a:t>
            </a:r>
            <a:r>
              <a:rPr lang="en-US" sz="2200" dirty="0"/>
              <a:t>. </a:t>
            </a:r>
            <a:endParaRPr lang="ro-RO" sz="2200" dirty="0" smtClean="0"/>
          </a:p>
          <a:p>
            <a:pPr algn="just"/>
            <a:r>
              <a:rPr lang="en-US" sz="2200" dirty="0" smtClean="0"/>
              <a:t>Se </a:t>
            </a:r>
            <a:r>
              <a:rPr lang="en-US" sz="2200" dirty="0" err="1"/>
              <a:t>execută</a:t>
            </a:r>
            <a:r>
              <a:rPr lang="en-US" sz="2200" dirty="0"/>
              <a:t> din </a:t>
            </a:r>
            <a:r>
              <a:rPr lang="en-US" sz="2200" dirty="0" err="1"/>
              <a:t>ortostatism</a:t>
            </a:r>
            <a:r>
              <a:rPr lang="en-US" sz="2200" dirty="0"/>
              <a:t> cu </a:t>
            </a:r>
            <a:r>
              <a:rPr lang="en-US" sz="2200" dirty="0" err="1"/>
              <a:t>trunchiul</a:t>
            </a:r>
            <a:r>
              <a:rPr lang="en-US" sz="2200" dirty="0"/>
              <a:t> </a:t>
            </a:r>
            <a:r>
              <a:rPr lang="en-US" sz="2200" dirty="0" err="1"/>
              <a:t>aplecat</a:t>
            </a:r>
            <a:r>
              <a:rPr lang="en-US" sz="2200" dirty="0"/>
              <a:t>, </a:t>
            </a:r>
            <a:r>
              <a:rPr lang="en-US" sz="2200" dirty="0" err="1"/>
              <a:t>brațul</a:t>
            </a:r>
            <a:r>
              <a:rPr lang="en-US" sz="2200" dirty="0"/>
              <a:t> </a:t>
            </a:r>
            <a:r>
              <a:rPr lang="en-US" sz="2200" dirty="0" err="1"/>
              <a:t>relaxat</a:t>
            </a:r>
            <a:r>
              <a:rPr lang="en-US" sz="2200" dirty="0"/>
              <a:t> </a:t>
            </a:r>
            <a:r>
              <a:rPr lang="en-US" sz="2200" dirty="0" err="1"/>
              <a:t>pendulând</a:t>
            </a:r>
            <a:r>
              <a:rPr lang="en-US" sz="2200" dirty="0"/>
              <a:t> </a:t>
            </a:r>
            <a:r>
              <a:rPr lang="en-US" sz="2200" dirty="0" err="1"/>
              <a:t>prin</a:t>
            </a:r>
            <a:r>
              <a:rPr lang="en-US" sz="2200" dirty="0"/>
              <a:t> </a:t>
            </a:r>
            <a:r>
              <a:rPr lang="en-US" sz="2200" dirty="0" err="1"/>
              <a:t>mișcarea</a:t>
            </a:r>
            <a:r>
              <a:rPr lang="en-US" sz="2200" dirty="0"/>
              <a:t> </a:t>
            </a:r>
            <a:r>
              <a:rPr lang="en-US" sz="2200" dirty="0" err="1"/>
              <a:t>corpului</a:t>
            </a:r>
            <a:r>
              <a:rPr lang="en-US" sz="2200" dirty="0"/>
              <a:t>, 20 </a:t>
            </a:r>
            <a:r>
              <a:rPr lang="en-US" sz="2200" dirty="0" err="1"/>
              <a:t>repetări</a:t>
            </a:r>
            <a:r>
              <a:rPr lang="en-US" sz="2200" dirty="0"/>
              <a:t> </a:t>
            </a:r>
            <a:r>
              <a:rPr lang="en-US" sz="2200" dirty="0" err="1"/>
              <a:t>în</a:t>
            </a:r>
            <a:r>
              <a:rPr lang="en-US" sz="2200" dirty="0"/>
              <a:t> </a:t>
            </a:r>
            <a:r>
              <a:rPr lang="en-US" sz="2200" dirty="0" err="1"/>
              <a:t>fiecare</a:t>
            </a:r>
            <a:r>
              <a:rPr lang="en-US" sz="2200" dirty="0"/>
              <a:t> </a:t>
            </a:r>
            <a:r>
              <a:rPr lang="en-US" sz="2200" dirty="0" err="1"/>
              <a:t>direcție</a:t>
            </a:r>
            <a:r>
              <a:rPr lang="en-US" sz="2200" dirty="0"/>
              <a:t>, de 3–4 </a:t>
            </a:r>
            <a:r>
              <a:rPr lang="en-US" sz="2200" dirty="0" err="1"/>
              <a:t>ori</a:t>
            </a:r>
            <a:r>
              <a:rPr lang="en-US" sz="2200" dirty="0"/>
              <a:t> </a:t>
            </a:r>
            <a:r>
              <a:rPr lang="en-US" sz="2200" dirty="0" err="1"/>
              <a:t>pe</a:t>
            </a:r>
            <a:r>
              <a:rPr lang="en-US" sz="2200" dirty="0"/>
              <a:t> </a:t>
            </a:r>
            <a:r>
              <a:rPr lang="en-US" sz="2200" dirty="0" err="1"/>
              <a:t>zi</a:t>
            </a:r>
            <a:r>
              <a:rPr lang="en-US" sz="2200" dirty="0"/>
              <a:t>.</a:t>
            </a:r>
          </a:p>
        </p:txBody>
      </p:sp>
    </p:spTree>
    <p:extLst>
      <p:ext uri="{BB962C8B-B14F-4D97-AF65-F5344CB8AC3E}">
        <p14:creationId xmlns:p14="http://schemas.microsoft.com/office/powerpoint/2010/main" val="396309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7702" y="2468342"/>
            <a:ext cx="3747540" cy="4114531"/>
          </a:xfrm>
        </p:spPr>
      </p:pic>
      <p:sp>
        <p:nvSpPr>
          <p:cNvPr id="3" name="Title 2"/>
          <p:cNvSpPr>
            <a:spLocks noGrp="1"/>
          </p:cNvSpPr>
          <p:nvPr>
            <p:ph type="title"/>
          </p:nvPr>
        </p:nvSpPr>
        <p:spPr>
          <a:xfrm>
            <a:off x="1182320" y="840625"/>
            <a:ext cx="10118726" cy="755348"/>
          </a:xfrm>
        </p:spPr>
        <p:txBody>
          <a:bodyPr/>
          <a:lstStyle/>
          <a:p>
            <a:pPr algn="ctr"/>
            <a:r>
              <a:rPr lang="ro-RO" sz="3200" dirty="0" smtClean="0"/>
              <a:t>Exerciții de kinetoterapie</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66" y="2760784"/>
            <a:ext cx="3152775"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888" y="2567354"/>
            <a:ext cx="4050266" cy="3666392"/>
          </a:xfrm>
          <a:prstGeom prst="rect">
            <a:avLst/>
          </a:prstGeom>
        </p:spPr>
      </p:pic>
    </p:spTree>
    <p:extLst>
      <p:ext uri="{BB962C8B-B14F-4D97-AF65-F5344CB8AC3E}">
        <p14:creationId xmlns:p14="http://schemas.microsoft.com/office/powerpoint/2010/main" val="148467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ro-RO" sz="3200" dirty="0" smtClean="0"/>
              <a:t>Sfaturi utile</a:t>
            </a:r>
            <a:endParaRPr lang="en-US" sz="3200" dirty="0"/>
          </a:p>
        </p:txBody>
      </p:sp>
      <p:sp>
        <p:nvSpPr>
          <p:cNvPr id="4" name="Rectangle 1"/>
          <p:cNvSpPr>
            <a:spLocks noGrp="1" noChangeArrowheads="1"/>
          </p:cNvSpPr>
          <p:nvPr>
            <p:ph idx="1"/>
          </p:nvPr>
        </p:nvSpPr>
        <p:spPr bwMode="auto">
          <a:xfrm>
            <a:off x="1235074" y="1712062"/>
            <a:ext cx="9975118"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ts val="0"/>
              </a:spcBef>
              <a:spcAft>
                <a:spcPts val="600"/>
              </a:spcAft>
              <a:buClrTx/>
              <a:buSzTx/>
              <a:buNone/>
              <a:tabLst/>
            </a:pP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Menține</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smtClean="0">
                <a:ln>
                  <a:noFill/>
                </a:ln>
                <a:solidFill>
                  <a:schemeClr val="tx1"/>
                </a:solidFill>
                <a:effectLst/>
              </a:rPr>
              <a:t>o </a:t>
            </a:r>
            <a:r>
              <a:rPr kumimoji="0" lang="en-US" altLang="en-US" sz="2200" b="1" i="0" u="none" strike="noStrike" cap="none" normalizeH="0" baseline="0" dirty="0" err="1" smtClean="0">
                <a:ln>
                  <a:noFill/>
                </a:ln>
                <a:solidFill>
                  <a:schemeClr val="tx1"/>
                </a:solidFill>
                <a:effectLst/>
              </a:rPr>
              <a:t>postură</a:t>
            </a:r>
            <a:r>
              <a:rPr kumimoji="0" lang="en-US" altLang="en-US" sz="2200" b="1" i="0" u="none" strike="noStrike" cap="none" normalizeH="0" baseline="0" dirty="0" smtClean="0">
                <a:ln>
                  <a:noFill/>
                </a:ln>
                <a:solidFill>
                  <a:schemeClr val="tx1"/>
                </a:solidFill>
                <a:effectLst/>
              </a:rPr>
              <a:t> </a:t>
            </a:r>
            <a:r>
              <a:rPr kumimoji="0" lang="en-US" altLang="en-US" sz="2200" b="1" i="0" u="none" strike="noStrike" cap="none" normalizeH="0" baseline="0" dirty="0" err="1" smtClean="0">
                <a:ln>
                  <a:noFill/>
                </a:ln>
                <a:solidFill>
                  <a:schemeClr val="tx1"/>
                </a:solidFill>
                <a:effectLst/>
              </a:rPr>
              <a:t>corectă</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în</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activitățile</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zilnice</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și</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profesionale</a:t>
            </a:r>
            <a:r>
              <a:rPr kumimoji="0" lang="en-US" altLang="en-US" sz="2200" b="0" i="0" u="none" strike="noStrike" cap="none" normalizeH="0" baseline="0" dirty="0" smtClean="0">
                <a:ln>
                  <a:noFill/>
                </a:ln>
                <a:solidFill>
                  <a:schemeClr val="tx1"/>
                </a:solidFill>
                <a:effectLst/>
              </a:rPr>
              <a:t> </a:t>
            </a:r>
          </a:p>
          <a:p>
            <a:pPr marL="0" marR="0" lvl="0" indent="0" algn="just" defTabSz="914400" rtl="0" eaLnBrk="0" fontAlgn="base" latinLnBrk="0" hangingPunct="0">
              <a:lnSpc>
                <a:spcPct val="100000"/>
              </a:lnSpc>
              <a:spcBef>
                <a:spcPts val="0"/>
              </a:spcBef>
              <a:spcAft>
                <a:spcPts val="600"/>
              </a:spcAft>
              <a:buClrTx/>
              <a:buSzTx/>
              <a:buNone/>
              <a:tabLst/>
            </a:pP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Evită</a:t>
            </a:r>
            <a:r>
              <a:rPr kumimoji="0" lang="en-US" altLang="en-US" sz="2200" b="0" i="0" u="none" strike="noStrike" cap="none" normalizeH="0" baseline="0" dirty="0" smtClean="0">
                <a:ln>
                  <a:noFill/>
                </a:ln>
                <a:solidFill>
                  <a:schemeClr val="tx1"/>
                </a:solidFill>
                <a:effectLst/>
              </a:rPr>
              <a:t> </a:t>
            </a:r>
            <a:r>
              <a:rPr kumimoji="0" lang="en-US" altLang="en-US" sz="2200" b="1" i="0" u="none" strike="noStrike" cap="none" normalizeH="0" baseline="0" dirty="0" err="1" smtClean="0">
                <a:ln>
                  <a:noFill/>
                </a:ln>
                <a:solidFill>
                  <a:schemeClr val="tx1"/>
                </a:solidFill>
                <a:effectLst/>
              </a:rPr>
              <a:t>abducția</a:t>
            </a:r>
            <a:r>
              <a:rPr kumimoji="0" lang="en-US" altLang="en-US" sz="2200" b="1" i="0" u="none" strike="noStrike" cap="none" normalizeH="0" baseline="0" dirty="0" smtClean="0">
                <a:ln>
                  <a:noFill/>
                </a:ln>
                <a:solidFill>
                  <a:schemeClr val="tx1"/>
                </a:solidFill>
                <a:effectLst/>
              </a:rPr>
              <a:t> </a:t>
            </a:r>
            <a:r>
              <a:rPr kumimoji="0" lang="en-US" altLang="en-US" sz="2200" b="1" i="0" u="none" strike="noStrike" cap="none" normalizeH="0" baseline="0" dirty="0" err="1" smtClean="0">
                <a:ln>
                  <a:noFill/>
                </a:ln>
                <a:solidFill>
                  <a:schemeClr val="tx1"/>
                </a:solidFill>
                <a:effectLst/>
              </a:rPr>
              <a:t>prelungită</a:t>
            </a:r>
            <a:r>
              <a:rPr kumimoji="0" lang="en-US" altLang="en-US" sz="2200" b="1" i="0" u="none" strike="noStrike" cap="none" normalizeH="0" baseline="0" dirty="0" smtClean="0">
                <a:ln>
                  <a:noFill/>
                </a:ln>
                <a:solidFill>
                  <a:schemeClr val="tx1"/>
                </a:solidFill>
                <a:effectLst/>
              </a:rPr>
              <a:t> a </a:t>
            </a:r>
            <a:r>
              <a:rPr kumimoji="0" lang="en-US" altLang="en-US" sz="2200" b="1" i="0" u="none" strike="noStrike" cap="none" normalizeH="0" baseline="0" dirty="0" err="1" smtClean="0">
                <a:ln>
                  <a:noFill/>
                </a:ln>
                <a:solidFill>
                  <a:schemeClr val="tx1"/>
                </a:solidFill>
                <a:effectLst/>
              </a:rPr>
              <a:t>brațului</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și</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mișcările</a:t>
            </a:r>
            <a:r>
              <a:rPr kumimoji="0" lang="en-US" altLang="en-US" sz="2200" b="0" i="0" u="none" strike="noStrike" cap="none" normalizeH="0" baseline="0" dirty="0" smtClean="0">
                <a:ln>
                  <a:noFill/>
                </a:ln>
                <a:solidFill>
                  <a:schemeClr val="tx1"/>
                </a:solidFill>
                <a:effectLst/>
              </a:rPr>
              <a:t> repetitive </a:t>
            </a:r>
          </a:p>
          <a:p>
            <a:pPr marL="0" marR="0" lvl="0" indent="0" algn="just" defTabSz="914400" rtl="0" eaLnBrk="0" fontAlgn="base" latinLnBrk="0" hangingPunct="0">
              <a:lnSpc>
                <a:spcPct val="100000"/>
              </a:lnSpc>
              <a:spcBef>
                <a:spcPts val="0"/>
              </a:spcBef>
              <a:spcAft>
                <a:spcPts val="600"/>
              </a:spcAft>
              <a:buClrTx/>
              <a:buSzTx/>
              <a:buNone/>
              <a:tabLst/>
            </a:pP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Introdu</a:t>
            </a:r>
            <a:r>
              <a:rPr kumimoji="0" lang="en-US" altLang="en-US" sz="2200" b="0" i="0" u="none" strike="noStrike" cap="none" normalizeH="0" baseline="0" dirty="0" smtClean="0">
                <a:ln>
                  <a:noFill/>
                </a:ln>
                <a:solidFill>
                  <a:schemeClr val="tx1"/>
                </a:solidFill>
                <a:effectLst/>
              </a:rPr>
              <a:t> </a:t>
            </a:r>
            <a:r>
              <a:rPr kumimoji="0" lang="en-US" altLang="en-US" sz="2200" b="1" i="0" u="none" strike="noStrike" cap="none" normalizeH="0" baseline="0" dirty="0" err="1" smtClean="0">
                <a:ln>
                  <a:noFill/>
                </a:ln>
                <a:solidFill>
                  <a:schemeClr val="tx1"/>
                </a:solidFill>
                <a:effectLst/>
              </a:rPr>
              <a:t>pauze</a:t>
            </a:r>
            <a:r>
              <a:rPr kumimoji="0" lang="en-US" altLang="en-US" sz="2200" b="1" i="0" u="none" strike="noStrike" cap="none" normalizeH="0" baseline="0" dirty="0" smtClean="0">
                <a:ln>
                  <a:noFill/>
                </a:ln>
                <a:solidFill>
                  <a:schemeClr val="tx1"/>
                </a:solidFill>
                <a:effectLst/>
              </a:rPr>
              <a:t> active</a:t>
            </a:r>
            <a:r>
              <a:rPr kumimoji="0" lang="en-US" altLang="en-US" sz="2200" b="0" i="0" u="none" strike="noStrike" cap="none" normalizeH="0" baseline="0" dirty="0" smtClean="0">
                <a:ln>
                  <a:noFill/>
                </a:ln>
                <a:solidFill>
                  <a:schemeClr val="tx1"/>
                </a:solidFill>
                <a:effectLst/>
              </a:rPr>
              <a:t> la </a:t>
            </a:r>
            <a:r>
              <a:rPr kumimoji="0" lang="en-US" altLang="en-US" sz="2200" b="0" i="0" u="none" strike="noStrike" cap="none" normalizeH="0" baseline="0" dirty="0" err="1" smtClean="0">
                <a:ln>
                  <a:noFill/>
                </a:ln>
                <a:solidFill>
                  <a:schemeClr val="tx1"/>
                </a:solidFill>
                <a:effectLst/>
              </a:rPr>
              <a:t>fiecare</a:t>
            </a:r>
            <a:r>
              <a:rPr kumimoji="0" lang="en-US" altLang="en-US" sz="2200" b="0" i="0" u="none" strike="noStrike" cap="none" normalizeH="0" baseline="0" dirty="0" smtClean="0">
                <a:ln>
                  <a:noFill/>
                </a:ln>
                <a:solidFill>
                  <a:schemeClr val="tx1"/>
                </a:solidFill>
                <a:effectLst/>
              </a:rPr>
              <a:t> 30–40 minute </a:t>
            </a:r>
          </a:p>
          <a:p>
            <a:pPr marR="0" lvl="0" algn="just" defTabSz="914400" rtl="0" eaLnBrk="0" fontAlgn="base" latinLnBrk="0" hangingPunct="0">
              <a:lnSpc>
                <a:spcPct val="100000"/>
              </a:lnSpc>
              <a:spcBef>
                <a:spcPts val="0"/>
              </a:spcBef>
              <a:spcAft>
                <a:spcPts val="600"/>
              </a:spcAft>
              <a:buClrTx/>
              <a:buSzTx/>
              <a:buFontTx/>
              <a:buChar char="-"/>
              <a:tabLst/>
            </a:pPr>
            <a:r>
              <a:rPr kumimoji="0" lang="en-US" altLang="en-US" sz="2200" b="0" i="0" u="none" strike="noStrike" cap="none" normalizeH="0" baseline="0" dirty="0" err="1" smtClean="0">
                <a:ln>
                  <a:noFill/>
                </a:ln>
                <a:solidFill>
                  <a:schemeClr val="tx1"/>
                </a:solidFill>
                <a:effectLst/>
              </a:rPr>
              <a:t>Efectuează</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zilnic</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exerciții</a:t>
            </a:r>
            <a:r>
              <a:rPr kumimoji="0" lang="en-US" altLang="en-US" sz="2200" b="0" i="0" u="none" strike="noStrike" cap="none" normalizeH="0" baseline="0" dirty="0" smtClean="0">
                <a:ln>
                  <a:noFill/>
                </a:ln>
                <a:solidFill>
                  <a:schemeClr val="tx1"/>
                </a:solidFill>
                <a:effectLst/>
              </a:rPr>
              <a:t> de </a:t>
            </a:r>
            <a:r>
              <a:rPr kumimoji="0" lang="en-US" altLang="en-US" sz="2200" b="1" i="0" u="none" strike="noStrike" cap="none" normalizeH="0" baseline="0" dirty="0" err="1" smtClean="0">
                <a:ln>
                  <a:noFill/>
                </a:ln>
                <a:solidFill>
                  <a:schemeClr val="tx1"/>
                </a:solidFill>
                <a:effectLst/>
              </a:rPr>
              <a:t>mobilitate</a:t>
            </a:r>
            <a:r>
              <a:rPr kumimoji="0" lang="en-US" altLang="en-US" sz="2200" b="1" i="0" u="none" strike="noStrike" cap="none" normalizeH="0" dirty="0" smtClean="0">
                <a:ln>
                  <a:noFill/>
                </a:ln>
                <a:solidFill>
                  <a:schemeClr val="tx1"/>
                </a:solidFill>
                <a:effectLst/>
              </a:rPr>
              <a:t> (Codman)</a:t>
            </a:r>
            <a:endParaRPr lang="en-US" altLang="en-US" sz="2200" dirty="0">
              <a:solidFill>
                <a:schemeClr val="tx1"/>
              </a:solidFill>
            </a:endParaRPr>
          </a:p>
          <a:p>
            <a:pPr marR="0" lvl="0" algn="just" defTabSz="914400" rtl="0" eaLnBrk="0" fontAlgn="base" latinLnBrk="0" hangingPunct="0">
              <a:lnSpc>
                <a:spcPct val="100000"/>
              </a:lnSpc>
              <a:spcBef>
                <a:spcPts val="0"/>
              </a:spcBef>
              <a:spcAft>
                <a:spcPts val="600"/>
              </a:spcAft>
              <a:buClrTx/>
              <a:buSzTx/>
              <a:buFontTx/>
              <a:buChar char="-"/>
              <a:tabLst/>
            </a:pPr>
            <a:r>
              <a:rPr kumimoji="0" lang="en-US" altLang="en-US" sz="2200" b="0" i="0" u="none" strike="noStrike" cap="none" normalizeH="0" baseline="0" dirty="0" smtClean="0">
                <a:ln>
                  <a:noFill/>
                </a:ln>
                <a:solidFill>
                  <a:schemeClr val="tx1"/>
                </a:solidFill>
                <a:effectLst/>
              </a:rPr>
              <a:t>Nu </a:t>
            </a:r>
            <a:r>
              <a:rPr kumimoji="0" lang="en-US" altLang="en-US" sz="2200" b="0" i="0" u="none" strike="noStrike" cap="none" normalizeH="0" baseline="0" dirty="0" err="1" smtClean="0">
                <a:ln>
                  <a:noFill/>
                </a:ln>
                <a:solidFill>
                  <a:schemeClr val="tx1"/>
                </a:solidFill>
                <a:effectLst/>
              </a:rPr>
              <a:t>ignora</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durerea</a:t>
            </a:r>
            <a:r>
              <a:rPr kumimoji="0" lang="en-US" altLang="en-US" sz="2200" b="0" i="0" u="none" strike="noStrike" cap="none" normalizeH="0" baseline="0" dirty="0" smtClean="0">
                <a:ln>
                  <a:noFill/>
                </a:ln>
                <a:solidFill>
                  <a:schemeClr val="tx1"/>
                </a:solidFill>
                <a:effectLst/>
              </a:rPr>
              <a:t> – </a:t>
            </a:r>
            <a:r>
              <a:rPr kumimoji="0" lang="en-US" altLang="en-US" sz="2200" b="0" i="0" u="none" strike="noStrike" cap="none" normalizeH="0" baseline="0" dirty="0" err="1" smtClean="0">
                <a:ln>
                  <a:noFill/>
                </a:ln>
                <a:solidFill>
                  <a:schemeClr val="tx1"/>
                </a:solidFill>
                <a:effectLst/>
              </a:rPr>
              <a:t>aceasta</a:t>
            </a: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este</a:t>
            </a:r>
            <a:r>
              <a:rPr kumimoji="0" lang="en-US" altLang="en-US" sz="2200" b="0" i="0" u="none" strike="noStrike" cap="none" normalizeH="0" baseline="0" dirty="0" smtClean="0">
                <a:ln>
                  <a:noFill/>
                </a:ln>
                <a:solidFill>
                  <a:schemeClr val="tx1"/>
                </a:solidFill>
                <a:effectLst/>
              </a:rPr>
              <a:t> un </a:t>
            </a:r>
            <a:r>
              <a:rPr kumimoji="0" lang="en-US" altLang="en-US" sz="2200" b="1" i="0" u="none" strike="noStrike" cap="none" normalizeH="0" baseline="0" dirty="0" err="1" smtClean="0">
                <a:ln>
                  <a:noFill/>
                </a:ln>
                <a:solidFill>
                  <a:schemeClr val="tx1"/>
                </a:solidFill>
                <a:effectLst/>
              </a:rPr>
              <a:t>semnal</a:t>
            </a:r>
            <a:r>
              <a:rPr kumimoji="0" lang="en-US" altLang="en-US" sz="2200" b="1" i="0" u="none" strike="noStrike" cap="none" normalizeH="0" baseline="0" dirty="0" smtClean="0">
                <a:ln>
                  <a:noFill/>
                </a:ln>
                <a:solidFill>
                  <a:schemeClr val="tx1"/>
                </a:solidFill>
                <a:effectLst/>
              </a:rPr>
              <a:t> de </a:t>
            </a:r>
            <a:r>
              <a:rPr kumimoji="0" lang="en-US" altLang="en-US" sz="2200" b="1" i="0" u="none" strike="noStrike" cap="none" normalizeH="0" baseline="0" dirty="0" err="1" smtClean="0">
                <a:ln>
                  <a:noFill/>
                </a:ln>
                <a:solidFill>
                  <a:schemeClr val="tx1"/>
                </a:solidFill>
                <a:effectLst/>
              </a:rPr>
              <a:t>suprasolicitare</a:t>
            </a:r>
            <a:r>
              <a:rPr kumimoji="0" lang="en-US" altLang="en-US" sz="2200" b="0" i="0" u="none" strike="noStrike" cap="none" normalizeH="0" baseline="0" dirty="0" smtClean="0">
                <a:ln>
                  <a:noFill/>
                </a:ln>
                <a:solidFill>
                  <a:schemeClr val="tx1"/>
                </a:solidFill>
                <a:effectLst/>
              </a:rPr>
              <a:t> </a:t>
            </a:r>
            <a:endParaRPr kumimoji="0" lang="en-US" altLang="en-US" sz="2200" b="0" i="0" u="none" strike="noStrike" cap="none" normalizeH="0" baseline="0" dirty="0" smtClean="0">
              <a:ln>
                <a:noFill/>
              </a:ln>
              <a:solidFill>
                <a:schemeClr val="tx1"/>
              </a:solidFill>
              <a:effectLst/>
            </a:endParaRPr>
          </a:p>
          <a:p>
            <a:pPr marR="0" lvl="0" algn="just" defTabSz="914400" rtl="0" eaLnBrk="0" fontAlgn="base" latinLnBrk="0" hangingPunct="0">
              <a:lnSpc>
                <a:spcPct val="100000"/>
              </a:lnSpc>
              <a:spcBef>
                <a:spcPts val="0"/>
              </a:spcBef>
              <a:spcAft>
                <a:spcPts val="600"/>
              </a:spcAft>
              <a:buClrTx/>
              <a:buSzTx/>
              <a:buFontTx/>
              <a:buChar char="-"/>
              <a:tabLst/>
            </a:pPr>
            <a:r>
              <a:rPr lang="en-US" altLang="en-US" sz="2200" dirty="0" err="1" smtClean="0">
                <a:solidFill>
                  <a:schemeClr val="tx1"/>
                </a:solidFill>
              </a:rPr>
              <a:t>Adreseaza-te</a:t>
            </a:r>
            <a:r>
              <a:rPr lang="en-US" altLang="en-US" sz="2200" dirty="0" smtClean="0">
                <a:solidFill>
                  <a:schemeClr val="tx1"/>
                </a:solidFill>
              </a:rPr>
              <a:t> </a:t>
            </a:r>
            <a:r>
              <a:rPr lang="en-US" altLang="en-US" sz="2200" dirty="0" err="1" smtClean="0">
                <a:solidFill>
                  <a:schemeClr val="tx1"/>
                </a:solidFill>
              </a:rPr>
              <a:t>unui</a:t>
            </a:r>
            <a:r>
              <a:rPr lang="en-US" altLang="en-US" sz="2200" dirty="0" smtClean="0">
                <a:solidFill>
                  <a:schemeClr val="tx1"/>
                </a:solidFill>
              </a:rPr>
              <a:t> medic </a:t>
            </a:r>
            <a:r>
              <a:rPr lang="en-US" altLang="en-US" sz="2200" dirty="0" err="1" smtClean="0">
                <a:solidFill>
                  <a:schemeClr val="tx1"/>
                </a:solidFill>
              </a:rPr>
              <a:t>ortoped</a:t>
            </a:r>
            <a:r>
              <a:rPr lang="en-US" altLang="en-US" sz="2200" dirty="0" smtClean="0">
                <a:solidFill>
                  <a:schemeClr val="tx1"/>
                </a:solidFill>
              </a:rPr>
              <a:t>, </a:t>
            </a:r>
            <a:r>
              <a:rPr lang="en-US" altLang="en-US" sz="2200" dirty="0" err="1" smtClean="0">
                <a:solidFill>
                  <a:schemeClr val="tx1"/>
                </a:solidFill>
              </a:rPr>
              <a:t>reumatolog</a:t>
            </a:r>
            <a:r>
              <a:rPr lang="en-US" altLang="en-US" sz="2200" dirty="0" smtClean="0">
                <a:solidFill>
                  <a:schemeClr val="tx1"/>
                </a:solidFill>
              </a:rPr>
              <a:t>, de </a:t>
            </a:r>
            <a:r>
              <a:rPr lang="en-US" altLang="en-US" sz="2200" dirty="0" err="1" smtClean="0">
                <a:solidFill>
                  <a:schemeClr val="tx1"/>
                </a:solidFill>
              </a:rPr>
              <a:t>recuperare</a:t>
            </a:r>
            <a:r>
              <a:rPr lang="en-US" altLang="en-US" sz="2200" dirty="0" smtClean="0">
                <a:solidFill>
                  <a:schemeClr val="tx1"/>
                </a:solidFill>
              </a:rPr>
              <a:t> </a:t>
            </a:r>
            <a:r>
              <a:rPr lang="en-US" altLang="en-US" sz="2200" dirty="0" err="1" smtClean="0">
                <a:solidFill>
                  <a:schemeClr val="tx1"/>
                </a:solidFill>
              </a:rPr>
              <a:t>sau</a:t>
            </a:r>
            <a:r>
              <a:rPr lang="en-US" altLang="en-US" sz="2200" dirty="0" smtClean="0">
                <a:solidFill>
                  <a:schemeClr val="tx1"/>
                </a:solidFill>
              </a:rPr>
              <a:t> </a:t>
            </a:r>
            <a:r>
              <a:rPr lang="en-US" altLang="en-US" sz="2200" dirty="0" err="1" smtClean="0">
                <a:solidFill>
                  <a:schemeClr val="tx1"/>
                </a:solidFill>
              </a:rPr>
              <a:t>medicin</a:t>
            </a:r>
            <a:r>
              <a:rPr lang="ro-RO" altLang="en-US" sz="2200" dirty="0" smtClean="0">
                <a:solidFill>
                  <a:schemeClr val="tx1"/>
                </a:solidFill>
              </a:rPr>
              <a:t>ă sportivă</a:t>
            </a:r>
          </a:p>
          <a:p>
            <a:pPr marR="0" lvl="0" algn="just" defTabSz="914400" rtl="0" eaLnBrk="0" fontAlgn="base" latinLnBrk="0" hangingPunct="0">
              <a:lnSpc>
                <a:spcPct val="100000"/>
              </a:lnSpc>
              <a:spcBef>
                <a:spcPts val="0"/>
              </a:spcBef>
              <a:spcAft>
                <a:spcPts val="600"/>
              </a:spcAft>
              <a:buClrTx/>
              <a:buSzTx/>
              <a:buFontTx/>
              <a:buChar char="-"/>
              <a:tabLst/>
            </a:pPr>
            <a:r>
              <a:rPr kumimoji="0" lang="ro-RO" altLang="en-US" sz="2200" b="0" i="0" u="none" strike="noStrike" cap="none" normalizeH="0" baseline="0" dirty="0" smtClean="0">
                <a:ln>
                  <a:noFill/>
                </a:ln>
                <a:solidFill>
                  <a:schemeClr val="tx1"/>
                </a:solidFill>
                <a:effectLst/>
              </a:rPr>
              <a:t>După</a:t>
            </a:r>
            <a:r>
              <a:rPr kumimoji="0" lang="ro-RO" altLang="en-US" sz="2200" b="0" i="0" u="none" strike="noStrike" cap="none" normalizeH="0" dirty="0" smtClean="0">
                <a:ln>
                  <a:noFill/>
                </a:ln>
                <a:solidFill>
                  <a:schemeClr val="tx1"/>
                </a:solidFill>
                <a:effectLst/>
              </a:rPr>
              <a:t> ce ai un dignostic clar este util sa faci fiziokinetoterapie</a:t>
            </a:r>
            <a:endParaRPr kumimoji="0" lang="en-US" altLang="en-US" sz="2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899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1562" y="1261642"/>
            <a:ext cx="10312650" cy="4225437"/>
          </a:xfrm>
        </p:spPr>
        <p:txBody>
          <a:bodyPr>
            <a:noAutofit/>
          </a:bodyPr>
          <a:lstStyle/>
          <a:p>
            <a:pPr marL="0" indent="0">
              <a:lnSpc>
                <a:spcPct val="100000"/>
              </a:lnSpc>
              <a:spcBef>
                <a:spcPts val="0"/>
              </a:spcBef>
              <a:buFontTx/>
              <a:buChar char="-"/>
            </a:pPr>
            <a:r>
              <a:rPr lang="ro-RO" sz="1400" dirty="0">
                <a:hlinkClick r:id="rId2"/>
              </a:rPr>
              <a:t> https://orthoinfo.aaos.org/en/diseases--conditions/rotator-cuff-tears/</a:t>
            </a:r>
            <a:endParaRPr lang="ro-RO" sz="1400" dirty="0"/>
          </a:p>
          <a:p>
            <a:pPr marL="0" indent="0">
              <a:lnSpc>
                <a:spcPct val="100000"/>
              </a:lnSpc>
              <a:spcBef>
                <a:spcPts val="0"/>
              </a:spcBef>
              <a:buFontTx/>
              <a:buChar char="-"/>
            </a:pPr>
            <a:r>
              <a:rPr lang="ro-RO" sz="1400" dirty="0">
                <a:hlinkClick r:id="rId3"/>
              </a:rPr>
              <a:t> https://www.mayoclinic.org/diseases-conditions/rotator-cuff-injury/diagnosis-treatment/drc-20350231</a:t>
            </a:r>
            <a:endParaRPr lang="ro-RO" sz="1400" dirty="0"/>
          </a:p>
          <a:p>
            <a:pPr marL="0" indent="0">
              <a:lnSpc>
                <a:spcPct val="100000"/>
              </a:lnSpc>
              <a:spcBef>
                <a:spcPts val="0"/>
              </a:spcBef>
              <a:buFontTx/>
              <a:buChar char="-"/>
            </a:pPr>
            <a:r>
              <a:rPr lang="ro-RO" sz="1400" dirty="0"/>
              <a:t> Jain NB, Wilcox RB 3rd, Katz JN, Higgins LD. Clinical examination of the rotator cuff. PM R. 2013 Jan;5(1):45-56. doi: 10.1016/j.pmrj.2012.08.019. PMID: 23332909; PMCID: PMC3826176.</a:t>
            </a:r>
          </a:p>
          <a:p>
            <a:pPr marL="0" indent="0">
              <a:lnSpc>
                <a:spcPct val="100000"/>
              </a:lnSpc>
              <a:spcBef>
                <a:spcPts val="0"/>
              </a:spcBef>
              <a:buFontTx/>
              <a:buChar char="-"/>
            </a:pPr>
            <a:r>
              <a:rPr lang="ro-RO" sz="1400" dirty="0">
                <a:solidFill>
                  <a:schemeClr val="tx1">
                    <a:lumMod val="95000"/>
                    <a:lumOff val="5000"/>
                  </a:schemeClr>
                </a:solidFill>
              </a:rPr>
              <a:t> Elena Rezus, Reumatologie Editura „Gr. T. Popa”, U.M.F. Iaşi, 2014</a:t>
            </a:r>
          </a:p>
          <a:p>
            <a:pPr marL="0" indent="0">
              <a:lnSpc>
                <a:spcPct val="100000"/>
              </a:lnSpc>
              <a:spcBef>
                <a:spcPts val="0"/>
              </a:spcBef>
              <a:buFontTx/>
              <a:buChar char="-"/>
            </a:pPr>
            <a:r>
              <a:rPr lang="ro-RO" sz="1400" dirty="0"/>
              <a:t> Suport de curs ”Evaluare Osteo-Articulară”. Onu Ilie UMF Gr.T Popa </a:t>
            </a:r>
          </a:p>
          <a:p>
            <a:pPr marL="0" indent="0">
              <a:lnSpc>
                <a:spcPct val="100000"/>
              </a:lnSpc>
              <a:spcBef>
                <a:spcPts val="0"/>
              </a:spcBef>
              <a:buFontTx/>
              <a:buChar char="-"/>
            </a:pPr>
            <a:r>
              <a:rPr lang="ro-RO" sz="1400" dirty="0"/>
              <a:t> Suport de curs ”Dezvoltarea abilităților practice”. Onu Ilie UMF Gr.T Popa </a:t>
            </a:r>
          </a:p>
          <a:p>
            <a:pPr marL="0" indent="0">
              <a:lnSpc>
                <a:spcPct val="100000"/>
              </a:lnSpc>
              <a:spcBef>
                <a:spcPts val="0"/>
              </a:spcBef>
              <a:buFontTx/>
              <a:buChar char="-"/>
            </a:pPr>
            <a:r>
              <a:rPr lang="ro-RO" sz="1400" dirty="0">
                <a:hlinkClick r:id="rId4"/>
              </a:rPr>
              <a:t>https://orthoinfo.aaos.org/en/diseases--conditions/shoulder-joint-tear-glenoid-labrum-tear/</a:t>
            </a:r>
            <a:endParaRPr lang="ro-RO" sz="1400" dirty="0"/>
          </a:p>
          <a:p>
            <a:pPr marL="0" indent="0">
              <a:lnSpc>
                <a:spcPct val="100000"/>
              </a:lnSpc>
              <a:spcBef>
                <a:spcPts val="0"/>
              </a:spcBef>
              <a:buFontTx/>
              <a:buChar char="-"/>
            </a:pPr>
            <a:r>
              <a:rPr lang="ro-RO" sz="1400">
                <a:hlinkClick r:id="rId5"/>
              </a:rPr>
              <a:t>https://mikereinold.com/clinical-examination-of-superior-labral/</a:t>
            </a:r>
            <a:endParaRPr lang="ro-RO" sz="1400"/>
          </a:p>
          <a:p>
            <a:pPr marL="0" indent="0">
              <a:lnSpc>
                <a:spcPct val="100000"/>
              </a:lnSpc>
              <a:spcBef>
                <a:spcPts val="0"/>
              </a:spcBef>
              <a:buFontTx/>
              <a:buChar char="-"/>
            </a:pPr>
            <a:endParaRPr lang="ro-RO" sz="1400" dirty="0"/>
          </a:p>
          <a:p>
            <a:pPr marL="0" indent="0">
              <a:lnSpc>
                <a:spcPct val="100000"/>
              </a:lnSpc>
              <a:spcBef>
                <a:spcPts val="0"/>
              </a:spcBef>
              <a:buFontTx/>
              <a:buChar char="-"/>
            </a:pPr>
            <a:endParaRPr lang="ro-RO" sz="1400" dirty="0"/>
          </a:p>
        </p:txBody>
      </p:sp>
      <p:sp>
        <p:nvSpPr>
          <p:cNvPr id="3" name="Title 2"/>
          <p:cNvSpPr>
            <a:spLocks noGrp="1"/>
          </p:cNvSpPr>
          <p:nvPr>
            <p:ph type="title"/>
          </p:nvPr>
        </p:nvSpPr>
        <p:spPr/>
        <p:txBody>
          <a:bodyPr/>
          <a:lstStyle/>
          <a:p>
            <a:r>
              <a:rPr lang="ro-RO" dirty="0"/>
              <a:t>Referințe</a:t>
            </a:r>
            <a:endParaRPr lang="en-US" dirty="0"/>
          </a:p>
        </p:txBody>
      </p:sp>
    </p:spTree>
    <p:extLst>
      <p:ext uri="{BB962C8B-B14F-4D97-AF65-F5344CB8AC3E}">
        <p14:creationId xmlns:p14="http://schemas.microsoft.com/office/powerpoint/2010/main" val="91077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ro-RO"/>
              <a:t>Mulțumesc</a:t>
            </a:r>
            <a:r>
              <a:rPr lang="en-US"/>
              <a:t>!</a:t>
            </a:r>
            <a:endParaRPr lang="en-US" dirty="0"/>
          </a:p>
        </p:txBody>
      </p:sp>
      <p:sp>
        <p:nvSpPr>
          <p:cNvPr id="8" name="Text Placeholder 7"/>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810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5DD66E-BF5F-6055-E9F9-E59702E1D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2" name="Content Placeholder 1">
            <a:extLst>
              <a:ext uri="{FF2B5EF4-FFF2-40B4-BE49-F238E27FC236}">
                <a16:creationId xmlns:a16="http://schemas.microsoft.com/office/drawing/2014/main" id="{E8CCFCAA-5962-C2C2-E852-E6C1E360F92B}"/>
              </a:ext>
            </a:extLst>
          </p:cNvPr>
          <p:cNvSpPr>
            <a:spLocks noGrp="1"/>
          </p:cNvSpPr>
          <p:nvPr>
            <p:ph idx="1"/>
          </p:nvPr>
        </p:nvSpPr>
        <p:spPr>
          <a:xfrm>
            <a:off x="716280" y="1544812"/>
            <a:ext cx="10853294" cy="4225437"/>
          </a:xfrm>
        </p:spPr>
        <p:txBody>
          <a:bodyPr>
            <a:noAutofit/>
          </a:bodyPr>
          <a:lstStyle/>
          <a:p>
            <a:pPr>
              <a:lnSpc>
                <a:spcPct val="120000"/>
              </a:lnSpc>
              <a:spcBef>
                <a:spcPts val="0"/>
              </a:spcBef>
            </a:pPr>
            <a:r>
              <a:rPr lang="ro-RO" sz="2200" dirty="0"/>
              <a:t>Tulburările musculoscheletale profesionale reprezintă una dintre cele mai frecvente probleme de sănătate în rândul medicilor stomatologi.</a:t>
            </a:r>
          </a:p>
          <a:p>
            <a:pPr>
              <a:lnSpc>
                <a:spcPct val="120000"/>
              </a:lnSpc>
              <a:spcBef>
                <a:spcPts val="0"/>
              </a:spcBef>
            </a:pPr>
            <a:r>
              <a:rPr lang="ro-RO" sz="2200" b="1" dirty="0"/>
              <a:t>Caracteristicile profesiei:</a:t>
            </a:r>
          </a:p>
          <a:p>
            <a:pPr marL="0" indent="0">
              <a:lnSpc>
                <a:spcPct val="120000"/>
              </a:lnSpc>
              <a:spcBef>
                <a:spcPts val="0"/>
              </a:spcBef>
              <a:buNone/>
            </a:pPr>
            <a:r>
              <a:rPr lang="ro-RO" sz="2200" dirty="0"/>
              <a:t>- poziții statice prelungite</a:t>
            </a:r>
          </a:p>
          <a:p>
            <a:pPr marL="0" indent="0">
              <a:lnSpc>
                <a:spcPct val="120000"/>
              </a:lnSpc>
              <a:spcBef>
                <a:spcPts val="0"/>
              </a:spcBef>
              <a:buNone/>
            </a:pPr>
            <a:r>
              <a:rPr lang="ro-RO" sz="2200" dirty="0"/>
              <a:t>- mișcări repetitive ale membrelor superioare</a:t>
            </a:r>
          </a:p>
          <a:p>
            <a:pPr marL="0" indent="0">
              <a:lnSpc>
                <a:spcPct val="120000"/>
              </a:lnSpc>
              <a:spcBef>
                <a:spcPts val="0"/>
              </a:spcBef>
              <a:buNone/>
            </a:pPr>
            <a:r>
              <a:rPr lang="ro-RO" sz="2200" dirty="0"/>
              <a:t>- postură asimetrică</a:t>
            </a:r>
          </a:p>
          <a:p>
            <a:pPr marL="0" indent="0">
              <a:lnSpc>
                <a:spcPct val="120000"/>
              </a:lnSpc>
              <a:spcBef>
                <a:spcPts val="0"/>
              </a:spcBef>
              <a:buNone/>
            </a:pPr>
            <a:r>
              <a:rPr lang="ro-RO" sz="2200" dirty="0"/>
              <a:t>- lucru în câmp vizual restrâns</a:t>
            </a:r>
          </a:p>
          <a:p>
            <a:pPr>
              <a:lnSpc>
                <a:spcPct val="120000"/>
              </a:lnSpc>
              <a:spcBef>
                <a:spcPts val="0"/>
              </a:spcBef>
            </a:pPr>
            <a:r>
              <a:rPr lang="ro-RO" sz="2200" b="1" dirty="0"/>
              <a:t>Regiunile cele mai afectate </a:t>
            </a:r>
            <a:r>
              <a:rPr lang="ro-RO" sz="2200" dirty="0"/>
              <a:t>(Lietz, 2018) </a:t>
            </a:r>
            <a:r>
              <a:rPr lang="ro-RO" sz="2200" b="1" dirty="0"/>
              <a:t>:</a:t>
            </a:r>
          </a:p>
          <a:p>
            <a:pPr marL="0" indent="0">
              <a:lnSpc>
                <a:spcPct val="120000"/>
              </a:lnSpc>
              <a:spcBef>
                <a:spcPts val="0"/>
              </a:spcBef>
              <a:buNone/>
            </a:pPr>
            <a:r>
              <a:rPr lang="ro-RO" sz="2200" dirty="0"/>
              <a:t>- gât – 58.5%</a:t>
            </a:r>
          </a:p>
          <a:p>
            <a:pPr marL="0" indent="0">
              <a:lnSpc>
                <a:spcPct val="120000"/>
              </a:lnSpc>
              <a:spcBef>
                <a:spcPts val="0"/>
              </a:spcBef>
              <a:buNone/>
            </a:pPr>
            <a:r>
              <a:rPr lang="ro-RO" sz="2200" dirty="0"/>
              <a:t>- lombar – 56.4%</a:t>
            </a:r>
          </a:p>
          <a:p>
            <a:pPr marL="0" indent="0">
              <a:lnSpc>
                <a:spcPct val="120000"/>
              </a:lnSpc>
              <a:spcBef>
                <a:spcPts val="0"/>
              </a:spcBef>
              <a:buNone/>
            </a:pPr>
            <a:r>
              <a:rPr lang="ro-RO" sz="2200" b="1" dirty="0"/>
              <a:t>- umăr</a:t>
            </a:r>
            <a:r>
              <a:rPr lang="ro-RO" sz="2200" dirty="0"/>
              <a:t> – 43.1%</a:t>
            </a:r>
          </a:p>
        </p:txBody>
      </p:sp>
      <p:sp>
        <p:nvSpPr>
          <p:cNvPr id="3" name="Title 2">
            <a:extLst>
              <a:ext uri="{FF2B5EF4-FFF2-40B4-BE49-F238E27FC236}">
                <a16:creationId xmlns:a16="http://schemas.microsoft.com/office/drawing/2014/main" id="{D72FB89A-1C78-A9D9-5105-8484CAABA877}"/>
              </a:ext>
            </a:extLst>
          </p:cNvPr>
          <p:cNvSpPr>
            <a:spLocks noGrp="1"/>
          </p:cNvSpPr>
          <p:nvPr>
            <p:ph type="title"/>
          </p:nvPr>
        </p:nvSpPr>
        <p:spPr>
          <a:xfrm>
            <a:off x="1125346" y="294112"/>
            <a:ext cx="10118726" cy="755348"/>
          </a:xfrm>
        </p:spPr>
        <p:txBody>
          <a:bodyPr/>
          <a:lstStyle/>
          <a:p>
            <a:pPr algn="ctr"/>
            <a:r>
              <a:rPr lang="ro-RO" sz="3200" dirty="0"/>
              <a:t>Introducere</a:t>
            </a:r>
          </a:p>
        </p:txBody>
      </p:sp>
      <p:sp>
        <p:nvSpPr>
          <p:cNvPr id="5" name="TextBox 4">
            <a:extLst>
              <a:ext uri="{FF2B5EF4-FFF2-40B4-BE49-F238E27FC236}">
                <a16:creationId xmlns:a16="http://schemas.microsoft.com/office/drawing/2014/main" id="{A27A18F1-C576-9218-A032-08DA9D989387}"/>
              </a:ext>
            </a:extLst>
          </p:cNvPr>
          <p:cNvSpPr txBox="1"/>
          <p:nvPr/>
        </p:nvSpPr>
        <p:spPr>
          <a:xfrm>
            <a:off x="367241" y="6265601"/>
            <a:ext cx="11457518" cy="461665"/>
          </a:xfrm>
          <a:prstGeom prst="rect">
            <a:avLst/>
          </a:prstGeom>
          <a:noFill/>
        </p:spPr>
        <p:txBody>
          <a:bodyPr wrap="square">
            <a:spAutoFit/>
          </a:bodyPr>
          <a:lstStyle/>
          <a:p>
            <a:pPr algn="just"/>
            <a:r>
              <a:rPr lang="ro-RO" sz="1200" dirty="0"/>
              <a:t>Lietz J, Kozak A, Nienhaus A. Prevalence and occupational risk factors of musculoskeletal diseases and pain among dental professionals in Western countries: A systematic literature review and meta-analysis. PLoS One. 2018 Dec 18;13(12):e0208628. doi: 10.1371/journal.pone.0208628. PMID: 30562387; PMCID: PMC6298693.</a:t>
            </a:r>
          </a:p>
        </p:txBody>
      </p:sp>
      <p:pic>
        <p:nvPicPr>
          <p:cNvPr id="4" name="Picture 3">
            <a:extLst>
              <a:ext uri="{FF2B5EF4-FFF2-40B4-BE49-F238E27FC236}">
                <a16:creationId xmlns:a16="http://schemas.microsoft.com/office/drawing/2014/main" id="{D6E5A508-2F1C-CAD8-D5B3-0EDFCF9CC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4370" y="2597401"/>
            <a:ext cx="3495204" cy="3345912"/>
          </a:xfrm>
          <a:prstGeom prst="rect">
            <a:avLst/>
          </a:prstGeom>
        </p:spPr>
      </p:pic>
    </p:spTree>
    <p:extLst>
      <p:ext uri="{BB962C8B-B14F-4D97-AF65-F5344CB8AC3E}">
        <p14:creationId xmlns:p14="http://schemas.microsoft.com/office/powerpoint/2010/main" val="288288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C5904C-DD03-2AA7-8C51-73C486353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2" name="Content Placeholder 1">
            <a:extLst>
              <a:ext uri="{FF2B5EF4-FFF2-40B4-BE49-F238E27FC236}">
                <a16:creationId xmlns:a16="http://schemas.microsoft.com/office/drawing/2014/main" id="{0412AF85-9FDF-7EFC-0796-BB6FB4590C9B}"/>
              </a:ext>
            </a:extLst>
          </p:cNvPr>
          <p:cNvSpPr>
            <a:spLocks noGrp="1"/>
          </p:cNvSpPr>
          <p:nvPr>
            <p:ph idx="1"/>
          </p:nvPr>
        </p:nvSpPr>
        <p:spPr>
          <a:xfrm>
            <a:off x="830979" y="2063993"/>
            <a:ext cx="10981310" cy="4225437"/>
          </a:xfrm>
        </p:spPr>
        <p:txBody>
          <a:bodyPr>
            <a:normAutofit/>
          </a:bodyPr>
          <a:lstStyle/>
          <a:p>
            <a:r>
              <a:rPr lang="ro-RO" sz="2200" dirty="0"/>
              <a:t>Postura statică prelungită</a:t>
            </a:r>
          </a:p>
          <a:p>
            <a:r>
              <a:rPr lang="ro-RO" sz="2200" dirty="0"/>
              <a:t>Abducția repetată a brațului</a:t>
            </a:r>
          </a:p>
          <a:p>
            <a:r>
              <a:rPr lang="ro-RO" sz="2200" dirty="0"/>
              <a:t>Flexia anterioară a trunchiului</a:t>
            </a:r>
          </a:p>
          <a:p>
            <a:r>
              <a:rPr lang="ro-RO" sz="2200" dirty="0" smtClean="0"/>
              <a:t>Mișcări </a:t>
            </a:r>
            <a:r>
              <a:rPr lang="ro-RO" sz="2200" dirty="0"/>
              <a:t>repetitive fine</a:t>
            </a:r>
          </a:p>
          <a:p>
            <a:r>
              <a:rPr lang="ro-RO" sz="2200" dirty="0"/>
              <a:t>Lipsa pauzelor active</a:t>
            </a:r>
          </a:p>
          <a:p>
            <a:r>
              <a:rPr lang="ro-RO" sz="2200" dirty="0"/>
              <a:t>Aceste mecanisme produc suprasolicitarea </a:t>
            </a:r>
            <a:r>
              <a:rPr lang="ro-RO" sz="2200" dirty="0" smtClean="0"/>
              <a:t>structurilor</a:t>
            </a:r>
            <a:endParaRPr lang="en-US" sz="2200" dirty="0" smtClean="0"/>
          </a:p>
          <a:p>
            <a:pPr marL="0" indent="0">
              <a:buNone/>
            </a:pPr>
            <a:r>
              <a:rPr lang="ro-RO" sz="2200" dirty="0" smtClean="0"/>
              <a:t> </a:t>
            </a:r>
            <a:r>
              <a:rPr lang="ro-RO" sz="2200" dirty="0"/>
              <a:t>periarticulare ale umărului.</a:t>
            </a:r>
          </a:p>
        </p:txBody>
      </p:sp>
      <p:sp>
        <p:nvSpPr>
          <p:cNvPr id="3" name="Title 2">
            <a:extLst>
              <a:ext uri="{FF2B5EF4-FFF2-40B4-BE49-F238E27FC236}">
                <a16:creationId xmlns:a16="http://schemas.microsoft.com/office/drawing/2014/main" id="{96373B20-72F1-BDE5-9828-F81EAB0A5CFF}"/>
              </a:ext>
            </a:extLst>
          </p:cNvPr>
          <p:cNvSpPr>
            <a:spLocks noGrp="1"/>
          </p:cNvSpPr>
          <p:nvPr>
            <p:ph type="title"/>
          </p:nvPr>
        </p:nvSpPr>
        <p:spPr>
          <a:xfrm>
            <a:off x="1036637" y="412233"/>
            <a:ext cx="10118726" cy="755348"/>
          </a:xfrm>
        </p:spPr>
        <p:txBody>
          <a:bodyPr/>
          <a:lstStyle/>
          <a:p>
            <a:pPr algn="ctr"/>
            <a:r>
              <a:rPr lang="ro-RO" sz="3200" dirty="0"/>
              <a:t>Factori de risc ocupaționali</a:t>
            </a:r>
          </a:p>
        </p:txBody>
      </p:sp>
      <p:pic>
        <p:nvPicPr>
          <p:cNvPr id="4" name="Picture 3">
            <a:extLst>
              <a:ext uri="{FF2B5EF4-FFF2-40B4-BE49-F238E27FC236}">
                <a16:creationId xmlns:a16="http://schemas.microsoft.com/office/drawing/2014/main" id="{ECE7897F-FC6A-CB56-F787-401EF55A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259" y="2851553"/>
            <a:ext cx="2645030" cy="2850755"/>
          </a:xfrm>
          <a:prstGeom prst="rect">
            <a:avLst/>
          </a:prstGeom>
        </p:spPr>
      </p:pic>
    </p:spTree>
    <p:extLst>
      <p:ext uri="{BB962C8B-B14F-4D97-AF65-F5344CB8AC3E}">
        <p14:creationId xmlns:p14="http://schemas.microsoft.com/office/powerpoint/2010/main" val="175986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EAD6C9-B07A-AA9B-D02E-37E2C4CC8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2" name="Content Placeholder 1">
            <a:extLst>
              <a:ext uri="{FF2B5EF4-FFF2-40B4-BE49-F238E27FC236}">
                <a16:creationId xmlns:a16="http://schemas.microsoft.com/office/drawing/2014/main" id="{A1B94388-4ED8-86C4-F09C-56CACD3B479A}"/>
              </a:ext>
            </a:extLst>
          </p:cNvPr>
          <p:cNvSpPr>
            <a:spLocks noGrp="1"/>
          </p:cNvSpPr>
          <p:nvPr>
            <p:ph idx="1"/>
          </p:nvPr>
        </p:nvSpPr>
        <p:spPr>
          <a:xfrm>
            <a:off x="366394" y="2131356"/>
            <a:ext cx="10118725" cy="4225437"/>
          </a:xfrm>
        </p:spPr>
        <p:txBody>
          <a:bodyPr>
            <a:normAutofit/>
          </a:bodyPr>
          <a:lstStyle/>
          <a:p>
            <a:pPr marL="0" indent="0">
              <a:buNone/>
            </a:pPr>
            <a:r>
              <a:rPr lang="ro-RO" sz="2200" dirty="0"/>
              <a:t>În timpul procedurilor stomatologice:</a:t>
            </a:r>
          </a:p>
          <a:p>
            <a:r>
              <a:rPr lang="ro-RO" sz="2200" dirty="0"/>
              <a:t>brațul este menținut frecvent în </a:t>
            </a:r>
            <a:r>
              <a:rPr lang="ro-RO" sz="2200" b="1" dirty="0"/>
              <a:t>abducție 30–60°</a:t>
            </a:r>
            <a:endParaRPr lang="ro-RO" sz="2200" dirty="0"/>
          </a:p>
          <a:p>
            <a:r>
              <a:rPr lang="ro-RO" sz="2200" dirty="0"/>
              <a:t>apare </a:t>
            </a:r>
            <a:r>
              <a:rPr lang="ro-RO" sz="2200" b="1" dirty="0"/>
              <a:t>activitate musculară statică prelungită</a:t>
            </a:r>
            <a:endParaRPr lang="ro-RO" sz="2200" dirty="0"/>
          </a:p>
          <a:p>
            <a:r>
              <a:rPr lang="ro-RO" sz="2200" dirty="0"/>
              <a:t>mușchii implicați:</a:t>
            </a:r>
          </a:p>
          <a:p>
            <a:pPr lvl="1"/>
            <a:r>
              <a:rPr lang="ro-RO" sz="2200" dirty="0"/>
              <a:t>deltoid</a:t>
            </a:r>
          </a:p>
          <a:p>
            <a:pPr lvl="1"/>
            <a:r>
              <a:rPr lang="ro-RO" sz="2200" dirty="0"/>
              <a:t>supraspinos</a:t>
            </a:r>
          </a:p>
          <a:p>
            <a:pPr lvl="1"/>
            <a:r>
              <a:rPr lang="ro-RO" sz="2200" dirty="0"/>
              <a:t>trapez superior</a:t>
            </a:r>
          </a:p>
          <a:p>
            <a:pPr lvl="1"/>
            <a:r>
              <a:rPr lang="ro-RO" sz="2200" dirty="0"/>
              <a:t>romboizi</a:t>
            </a:r>
          </a:p>
          <a:p>
            <a:r>
              <a:rPr lang="ro-RO" sz="2200" dirty="0"/>
              <a:t>Suprasolicitarea cronică determină microtraumatisme și inflamație.</a:t>
            </a:r>
          </a:p>
          <a:p>
            <a:endParaRPr lang="ro-RO" sz="2400" dirty="0"/>
          </a:p>
        </p:txBody>
      </p:sp>
      <p:sp>
        <p:nvSpPr>
          <p:cNvPr id="3" name="Title 2">
            <a:extLst>
              <a:ext uri="{FF2B5EF4-FFF2-40B4-BE49-F238E27FC236}">
                <a16:creationId xmlns:a16="http://schemas.microsoft.com/office/drawing/2014/main" id="{A403DE23-97FE-80A3-269C-C45EE7D9D2D7}"/>
              </a:ext>
            </a:extLst>
          </p:cNvPr>
          <p:cNvSpPr>
            <a:spLocks noGrp="1"/>
          </p:cNvSpPr>
          <p:nvPr>
            <p:ph type="title"/>
          </p:nvPr>
        </p:nvSpPr>
        <p:spPr/>
        <p:txBody>
          <a:bodyPr/>
          <a:lstStyle/>
          <a:p>
            <a:pPr algn="ctr"/>
            <a:r>
              <a:rPr lang="ro-RO" sz="3200" dirty="0"/>
              <a:t>Biomecanica umărului în activitatea stomatologică</a:t>
            </a:r>
          </a:p>
        </p:txBody>
      </p:sp>
      <p:pic>
        <p:nvPicPr>
          <p:cNvPr id="6" name="Picture 5">
            <a:extLst>
              <a:ext uri="{FF2B5EF4-FFF2-40B4-BE49-F238E27FC236}">
                <a16:creationId xmlns:a16="http://schemas.microsoft.com/office/drawing/2014/main" id="{94029B78-A075-8844-9B80-1380806EA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749" y="1920662"/>
            <a:ext cx="3807934" cy="3229165"/>
          </a:xfrm>
          <a:prstGeom prst="rect">
            <a:avLst/>
          </a:prstGeom>
        </p:spPr>
      </p:pic>
    </p:spTree>
    <p:extLst>
      <p:ext uri="{BB962C8B-B14F-4D97-AF65-F5344CB8AC3E}">
        <p14:creationId xmlns:p14="http://schemas.microsoft.com/office/powerpoint/2010/main" val="362763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6EE87D-4134-3392-77F2-C23F175D2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3" name="Title 2">
            <a:extLst>
              <a:ext uri="{FF2B5EF4-FFF2-40B4-BE49-F238E27FC236}">
                <a16:creationId xmlns:a16="http://schemas.microsoft.com/office/drawing/2014/main" id="{28A4B9B9-DF37-CC15-4B31-5E42E97D736D}"/>
              </a:ext>
            </a:extLst>
          </p:cNvPr>
          <p:cNvSpPr>
            <a:spLocks noGrp="1"/>
          </p:cNvSpPr>
          <p:nvPr>
            <p:ph type="title"/>
          </p:nvPr>
        </p:nvSpPr>
        <p:spPr>
          <a:xfrm>
            <a:off x="971304" y="629609"/>
            <a:ext cx="10118726" cy="755348"/>
          </a:xfrm>
        </p:spPr>
        <p:txBody>
          <a:bodyPr/>
          <a:lstStyle/>
          <a:p>
            <a:pPr algn="ctr"/>
            <a:r>
              <a:rPr lang="ro-RO" sz="3200" dirty="0"/>
              <a:t>Poziția </a:t>
            </a:r>
            <a:r>
              <a:rPr lang="ro-RO" sz="3200" dirty="0" smtClean="0"/>
              <a:t>la </a:t>
            </a:r>
            <a:r>
              <a:rPr lang="ro-RO" sz="3200" dirty="0"/>
              <a:t>scaun a </a:t>
            </a:r>
            <a:r>
              <a:rPr lang="en-US" sz="3200" dirty="0" err="1" smtClean="0"/>
              <a:t>medicului</a:t>
            </a:r>
            <a:r>
              <a:rPr lang="en-US" sz="3200" dirty="0" smtClean="0"/>
              <a:t> </a:t>
            </a:r>
            <a:r>
              <a:rPr lang="ro-RO" sz="3200" dirty="0" smtClean="0"/>
              <a:t>stomatolog</a:t>
            </a:r>
            <a:endParaRPr lang="ro-RO" sz="3200" dirty="0"/>
          </a:p>
        </p:txBody>
      </p:sp>
      <p:pic>
        <p:nvPicPr>
          <p:cNvPr id="8" name="Picture 7">
            <a:extLst>
              <a:ext uri="{FF2B5EF4-FFF2-40B4-BE49-F238E27FC236}">
                <a16:creationId xmlns:a16="http://schemas.microsoft.com/office/drawing/2014/main" id="{7C37AFDC-2EC3-3123-B103-F119AA680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021" y="2188606"/>
            <a:ext cx="4265534" cy="3672697"/>
          </a:xfrm>
          <a:prstGeom prst="rect">
            <a:avLst/>
          </a:prstGeom>
        </p:spPr>
      </p:pic>
      <p:pic>
        <p:nvPicPr>
          <p:cNvPr id="5" name="Content Placeholder 4">
            <a:extLst>
              <a:ext uri="{FF2B5EF4-FFF2-40B4-BE49-F238E27FC236}">
                <a16:creationId xmlns:a16="http://schemas.microsoft.com/office/drawing/2014/main" id="{BE67AAD9-C7BD-CC8A-86C9-FBC3A9A5053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2445" y="2865263"/>
            <a:ext cx="7513371" cy="2793206"/>
          </a:xfrm>
          <a:prstGeom prst="rect">
            <a:avLst/>
          </a:prstGeom>
        </p:spPr>
      </p:pic>
    </p:spTree>
    <p:extLst>
      <p:ext uri="{BB962C8B-B14F-4D97-AF65-F5344CB8AC3E}">
        <p14:creationId xmlns:p14="http://schemas.microsoft.com/office/powerpoint/2010/main" val="428425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499F56-45D1-A006-92BB-882CA8A0D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pic>
        <p:nvPicPr>
          <p:cNvPr id="5" name="Content Placeholder 4">
            <a:extLst>
              <a:ext uri="{FF2B5EF4-FFF2-40B4-BE49-F238E27FC236}">
                <a16:creationId xmlns:a16="http://schemas.microsoft.com/office/drawing/2014/main" id="{6CFB63BB-B40F-EAC6-FA10-C622CB4EC6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697" y="510945"/>
            <a:ext cx="2300302" cy="3071502"/>
          </a:xfrm>
          <a:prstGeom prst="rect">
            <a:avLst/>
          </a:prstGeom>
        </p:spPr>
      </p:pic>
      <p:pic>
        <p:nvPicPr>
          <p:cNvPr id="7" name="Picture 6">
            <a:extLst>
              <a:ext uri="{FF2B5EF4-FFF2-40B4-BE49-F238E27FC236}">
                <a16:creationId xmlns:a16="http://schemas.microsoft.com/office/drawing/2014/main" id="{3D3A1469-C2F0-A78C-246C-F28469F79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462" y="510945"/>
            <a:ext cx="5231129" cy="3213304"/>
          </a:xfrm>
          <a:prstGeom prst="rect">
            <a:avLst/>
          </a:prstGeom>
        </p:spPr>
      </p:pic>
      <p:pic>
        <p:nvPicPr>
          <p:cNvPr id="9" name="Picture 8">
            <a:extLst>
              <a:ext uri="{FF2B5EF4-FFF2-40B4-BE49-F238E27FC236}">
                <a16:creationId xmlns:a16="http://schemas.microsoft.com/office/drawing/2014/main" id="{C75C5B12-2FEB-1DB6-CF47-DC0BB643E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367" y="3889607"/>
            <a:ext cx="3890962" cy="2500312"/>
          </a:xfrm>
          <a:prstGeom prst="rect">
            <a:avLst/>
          </a:prstGeom>
        </p:spPr>
      </p:pic>
      <p:pic>
        <p:nvPicPr>
          <p:cNvPr id="11" name="Picture 10">
            <a:extLst>
              <a:ext uri="{FF2B5EF4-FFF2-40B4-BE49-F238E27FC236}">
                <a16:creationId xmlns:a16="http://schemas.microsoft.com/office/drawing/2014/main" id="{AE9954B7-83C5-BC2E-DE2B-F129510FAB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966" y="3889607"/>
            <a:ext cx="4008120" cy="2575597"/>
          </a:xfrm>
          <a:prstGeom prst="rect">
            <a:avLst/>
          </a:prstGeom>
        </p:spPr>
      </p:pic>
      <p:sp>
        <p:nvSpPr>
          <p:cNvPr id="13" name="Title 2">
            <a:extLst>
              <a:ext uri="{FF2B5EF4-FFF2-40B4-BE49-F238E27FC236}">
                <a16:creationId xmlns:a16="http://schemas.microsoft.com/office/drawing/2014/main" id="{DCCF0E15-A19A-06B6-CC76-5DF0526CF847}"/>
              </a:ext>
            </a:extLst>
          </p:cNvPr>
          <p:cNvSpPr>
            <a:spLocks noGrp="1"/>
          </p:cNvSpPr>
          <p:nvPr>
            <p:ph type="title"/>
          </p:nvPr>
        </p:nvSpPr>
        <p:spPr>
          <a:xfrm>
            <a:off x="1489959" y="4319185"/>
            <a:ext cx="9976617" cy="755348"/>
          </a:xfrm>
        </p:spPr>
        <p:txBody>
          <a:bodyPr/>
          <a:lstStyle/>
          <a:p>
            <a:pPr algn="just"/>
            <a:r>
              <a:rPr lang="ro-RO" sz="3200" dirty="0"/>
              <a:t>       Corect                                            Greșit </a:t>
            </a:r>
          </a:p>
        </p:txBody>
      </p:sp>
    </p:spTree>
    <p:extLst>
      <p:ext uri="{BB962C8B-B14F-4D97-AF65-F5344CB8AC3E}">
        <p14:creationId xmlns:p14="http://schemas.microsoft.com/office/powerpoint/2010/main" val="285414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AF1E5E-236B-6994-1126-3986F5751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2" name="Content Placeholder 1">
            <a:extLst>
              <a:ext uri="{FF2B5EF4-FFF2-40B4-BE49-F238E27FC236}">
                <a16:creationId xmlns:a16="http://schemas.microsoft.com/office/drawing/2014/main" id="{4BC755E3-C79D-8F0E-CD0C-A802CFB3D35C}"/>
              </a:ext>
            </a:extLst>
          </p:cNvPr>
          <p:cNvSpPr>
            <a:spLocks noGrp="1"/>
          </p:cNvSpPr>
          <p:nvPr>
            <p:ph idx="1"/>
          </p:nvPr>
        </p:nvSpPr>
        <p:spPr>
          <a:xfrm>
            <a:off x="660292" y="1247643"/>
            <a:ext cx="11054462" cy="4225437"/>
          </a:xfrm>
        </p:spPr>
        <p:txBody>
          <a:bodyPr>
            <a:normAutofit/>
          </a:bodyPr>
          <a:lstStyle/>
          <a:p>
            <a:pPr marL="0" indent="0">
              <a:lnSpc>
                <a:spcPct val="100000"/>
              </a:lnSpc>
              <a:buNone/>
            </a:pPr>
            <a:r>
              <a:rPr lang="ro-RO" sz="2200" dirty="0"/>
              <a:t>• Sindrom de impingement subacromial</a:t>
            </a:r>
            <a:br>
              <a:rPr lang="ro-RO" sz="2200" dirty="0"/>
            </a:br>
            <a:r>
              <a:rPr lang="ro-RO" sz="2200" dirty="0"/>
              <a:t>• Tendinopatia coafei rotatorilor</a:t>
            </a:r>
            <a:br>
              <a:rPr lang="ro-RO" sz="2200" dirty="0"/>
            </a:br>
            <a:r>
              <a:rPr lang="ro-RO" sz="2200" dirty="0"/>
              <a:t>• Tendinopatia de supraspinos</a:t>
            </a:r>
            <a:br>
              <a:rPr lang="ro-RO" sz="2200" dirty="0"/>
            </a:br>
            <a:r>
              <a:rPr lang="ro-RO" sz="2200" dirty="0"/>
              <a:t>• Tendinita bicepsului brahial</a:t>
            </a:r>
            <a:br>
              <a:rPr lang="ro-RO" sz="2200" dirty="0"/>
            </a:br>
            <a:r>
              <a:rPr lang="ro-RO" sz="2200" dirty="0"/>
              <a:t>• Capsulita adezivă (frozen shoulder)</a:t>
            </a:r>
          </a:p>
        </p:txBody>
      </p:sp>
      <p:sp>
        <p:nvSpPr>
          <p:cNvPr id="3" name="Title 2">
            <a:extLst>
              <a:ext uri="{FF2B5EF4-FFF2-40B4-BE49-F238E27FC236}">
                <a16:creationId xmlns:a16="http://schemas.microsoft.com/office/drawing/2014/main" id="{A8B472A2-711D-ABC9-B217-D717735931DF}"/>
              </a:ext>
            </a:extLst>
          </p:cNvPr>
          <p:cNvSpPr>
            <a:spLocks noGrp="1"/>
          </p:cNvSpPr>
          <p:nvPr>
            <p:ph type="title"/>
          </p:nvPr>
        </p:nvSpPr>
        <p:spPr>
          <a:xfrm>
            <a:off x="1198498" y="625396"/>
            <a:ext cx="10118726" cy="755348"/>
          </a:xfrm>
        </p:spPr>
        <p:txBody>
          <a:bodyPr/>
          <a:lstStyle/>
          <a:p>
            <a:pPr algn="ctr"/>
            <a:r>
              <a:rPr lang="ro-RO" sz="3200" dirty="0"/>
              <a:t>Patologii frecvente ale umărului</a:t>
            </a:r>
            <a:r>
              <a:rPr lang="ro-RO" dirty="0"/>
              <a:t/>
            </a:r>
            <a:br>
              <a:rPr lang="ro-RO" dirty="0"/>
            </a:br>
            <a:endParaRPr lang="ro-RO"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60" y="3429458"/>
            <a:ext cx="11665157" cy="3428542"/>
          </a:xfrm>
          <a:prstGeom prst="rect">
            <a:avLst/>
          </a:prstGeom>
        </p:spPr>
      </p:pic>
    </p:spTree>
    <p:extLst>
      <p:ext uri="{BB962C8B-B14F-4D97-AF65-F5344CB8AC3E}">
        <p14:creationId xmlns:p14="http://schemas.microsoft.com/office/powerpoint/2010/main" val="64191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F1DC58-77DB-D492-DDEF-FE2927C4C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60" y="4176712"/>
            <a:ext cx="4600575" cy="2390775"/>
          </a:xfrm>
          <a:prstGeom prst="rect">
            <a:avLst/>
          </a:prstGeom>
        </p:spPr>
      </p:pic>
      <p:sp>
        <p:nvSpPr>
          <p:cNvPr id="2" name="Content Placeholder 1">
            <a:extLst>
              <a:ext uri="{FF2B5EF4-FFF2-40B4-BE49-F238E27FC236}">
                <a16:creationId xmlns:a16="http://schemas.microsoft.com/office/drawing/2014/main" id="{4CBD577F-A1CC-1803-4E38-0AAB47511980}"/>
              </a:ext>
            </a:extLst>
          </p:cNvPr>
          <p:cNvSpPr>
            <a:spLocks noGrp="1"/>
          </p:cNvSpPr>
          <p:nvPr>
            <p:ph idx="1"/>
          </p:nvPr>
        </p:nvSpPr>
        <p:spPr>
          <a:xfrm>
            <a:off x="931130" y="2192581"/>
            <a:ext cx="10118725" cy="4225437"/>
          </a:xfrm>
        </p:spPr>
        <p:txBody>
          <a:bodyPr/>
          <a:lstStyle/>
          <a:p>
            <a:pPr marL="0" indent="0">
              <a:buNone/>
            </a:pPr>
            <a:r>
              <a:rPr lang="ro-RO" sz="2200" dirty="0"/>
              <a:t>Manifestările clinice includ:</a:t>
            </a:r>
          </a:p>
          <a:p>
            <a:r>
              <a:rPr lang="ro-RO" sz="2200" dirty="0"/>
              <a:t>durere la nivelul umărului</a:t>
            </a:r>
          </a:p>
          <a:p>
            <a:r>
              <a:rPr lang="ro-RO" sz="2200" dirty="0"/>
              <a:t>Durerea apare frecvent în </a:t>
            </a:r>
            <a:r>
              <a:rPr lang="ro-RO" sz="2200" b="1" dirty="0"/>
              <a:t>abducția și rotația externă a umărului</a:t>
            </a:r>
            <a:r>
              <a:rPr lang="ro-RO" sz="2200" dirty="0"/>
              <a:t>.</a:t>
            </a:r>
          </a:p>
          <a:p>
            <a:r>
              <a:rPr lang="ro-RO" sz="2200" dirty="0"/>
              <a:t>limitarea mobilității</a:t>
            </a:r>
          </a:p>
          <a:p>
            <a:r>
              <a:rPr lang="ro-RO" sz="2200" dirty="0"/>
              <a:t>scăderea forței musculare</a:t>
            </a:r>
          </a:p>
          <a:p>
            <a:r>
              <a:rPr lang="ro-RO" sz="2200" dirty="0"/>
              <a:t>durere nocturnă</a:t>
            </a:r>
          </a:p>
          <a:p>
            <a:r>
              <a:rPr lang="ro-RO" sz="2200" dirty="0"/>
              <a:t>disconfort în timpul activității profesionale</a:t>
            </a:r>
          </a:p>
          <a:p>
            <a:pPr marL="0" indent="0">
              <a:buNone/>
            </a:pPr>
            <a:endParaRPr lang="ro-RO" dirty="0"/>
          </a:p>
        </p:txBody>
      </p:sp>
      <p:sp>
        <p:nvSpPr>
          <p:cNvPr id="3" name="Title 2">
            <a:extLst>
              <a:ext uri="{FF2B5EF4-FFF2-40B4-BE49-F238E27FC236}">
                <a16:creationId xmlns:a16="http://schemas.microsoft.com/office/drawing/2014/main" id="{6477E7E3-E6E9-E375-210D-8DB4CB67D222}"/>
              </a:ext>
            </a:extLst>
          </p:cNvPr>
          <p:cNvSpPr>
            <a:spLocks noGrp="1"/>
          </p:cNvSpPr>
          <p:nvPr>
            <p:ph type="title"/>
          </p:nvPr>
        </p:nvSpPr>
        <p:spPr>
          <a:xfrm>
            <a:off x="1235073" y="351021"/>
            <a:ext cx="10118726" cy="755348"/>
          </a:xfrm>
        </p:spPr>
        <p:txBody>
          <a:bodyPr/>
          <a:lstStyle/>
          <a:p>
            <a:pPr algn="ctr"/>
            <a:r>
              <a:rPr lang="ro-RO" sz="3200" dirty="0"/>
              <a:t>Simptomatologie</a:t>
            </a:r>
          </a:p>
        </p:txBody>
      </p:sp>
      <p:pic>
        <p:nvPicPr>
          <p:cNvPr id="5" name="Picture 4">
            <a:extLst>
              <a:ext uri="{FF2B5EF4-FFF2-40B4-BE49-F238E27FC236}">
                <a16:creationId xmlns:a16="http://schemas.microsoft.com/office/drawing/2014/main" id="{F97FBA0A-DD53-67D6-ECDF-F3634CECB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73912" y="3429000"/>
            <a:ext cx="2821074" cy="3233475"/>
          </a:xfrm>
          <a:prstGeom prst="rect">
            <a:avLst/>
          </a:prstGeom>
        </p:spPr>
      </p:pic>
    </p:spTree>
    <p:extLst>
      <p:ext uri="{BB962C8B-B14F-4D97-AF65-F5344CB8AC3E}">
        <p14:creationId xmlns:p14="http://schemas.microsoft.com/office/powerpoint/2010/main" val="322097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868E34-D1E2-4E17-81C5-71E6DA1A7935}"/>
              </a:ext>
            </a:extLst>
          </p:cNvPr>
          <p:cNvSpPr>
            <a:spLocks noGrp="1"/>
          </p:cNvSpPr>
          <p:nvPr>
            <p:ph type="title"/>
          </p:nvPr>
        </p:nvSpPr>
        <p:spPr>
          <a:xfrm>
            <a:off x="1019053" y="530230"/>
            <a:ext cx="10118726" cy="755348"/>
          </a:xfrm>
        </p:spPr>
        <p:txBody>
          <a:bodyPr/>
          <a:lstStyle/>
          <a:p>
            <a:pPr algn="ctr"/>
            <a:r>
              <a:rPr lang="ro-RO" sz="3200" dirty="0"/>
              <a:t>Testul arcului dureros</a:t>
            </a:r>
            <a:endParaRPr lang="en-US" sz="3200" dirty="0"/>
          </a:p>
        </p:txBody>
      </p:sp>
      <p:pic>
        <p:nvPicPr>
          <p:cNvPr id="5" name="Picture 4">
            <a:extLst>
              <a:ext uri="{FF2B5EF4-FFF2-40B4-BE49-F238E27FC236}">
                <a16:creationId xmlns:a16="http://schemas.microsoft.com/office/drawing/2014/main" id="{6668B381-507C-4CD8-AE76-D2D2593D7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92" y="4127757"/>
            <a:ext cx="4600575" cy="2390775"/>
          </a:xfrm>
          <a:prstGeom prst="rect">
            <a:avLst/>
          </a:prstGeom>
        </p:spPr>
      </p:pic>
      <p:sp>
        <p:nvSpPr>
          <p:cNvPr id="7" name="TextBox 6">
            <a:extLst>
              <a:ext uri="{FF2B5EF4-FFF2-40B4-BE49-F238E27FC236}">
                <a16:creationId xmlns:a16="http://schemas.microsoft.com/office/drawing/2014/main" id="{72DE44EA-F44D-48F0-BFAF-8A84EBE226A0}"/>
              </a:ext>
            </a:extLst>
          </p:cNvPr>
          <p:cNvSpPr txBox="1"/>
          <p:nvPr/>
        </p:nvSpPr>
        <p:spPr>
          <a:xfrm>
            <a:off x="498746" y="2311875"/>
            <a:ext cx="7696464" cy="3631763"/>
          </a:xfrm>
          <a:prstGeom prst="rect">
            <a:avLst/>
          </a:prstGeom>
          <a:noFill/>
        </p:spPr>
        <p:txBody>
          <a:bodyPr wrap="square">
            <a:spAutoFit/>
          </a:bodyPr>
          <a:lstStyle/>
          <a:p>
            <a:pPr algn="just">
              <a:spcAft>
                <a:spcPts val="600"/>
              </a:spcAft>
            </a:pPr>
            <a:r>
              <a:rPr lang="en-US" sz="2200" dirty="0"/>
              <a:t>Test </a:t>
            </a:r>
            <a:r>
              <a:rPr lang="en-US" sz="2200" dirty="0" err="1"/>
              <a:t>utilizat</a:t>
            </a:r>
            <a:r>
              <a:rPr lang="en-US" sz="2200" dirty="0"/>
              <a:t> </a:t>
            </a:r>
            <a:r>
              <a:rPr lang="en-US" sz="2200" dirty="0" err="1"/>
              <a:t>pentru</a:t>
            </a:r>
            <a:r>
              <a:rPr lang="en-US" sz="2200" dirty="0"/>
              <a:t> </a:t>
            </a:r>
            <a:r>
              <a:rPr lang="en-US" sz="2200" dirty="0" err="1"/>
              <a:t>identificarea</a:t>
            </a:r>
            <a:r>
              <a:rPr lang="en-US" sz="2200" dirty="0"/>
              <a:t> </a:t>
            </a:r>
            <a:r>
              <a:rPr lang="en-US" sz="2200" dirty="0" err="1"/>
              <a:t>unui</a:t>
            </a:r>
            <a:r>
              <a:rPr lang="en-US" sz="2200" dirty="0"/>
              <a:t> </a:t>
            </a:r>
            <a:r>
              <a:rPr lang="en-US" sz="2200" dirty="0" err="1"/>
              <a:t>posibil</a:t>
            </a:r>
            <a:r>
              <a:rPr lang="en-US" sz="2200" dirty="0"/>
              <a:t> </a:t>
            </a:r>
            <a:r>
              <a:rPr lang="en-US" sz="2200" b="1" dirty="0" err="1"/>
              <a:t>sindrom</a:t>
            </a:r>
            <a:r>
              <a:rPr lang="en-US" sz="2200" b="1" dirty="0"/>
              <a:t> de impingement </a:t>
            </a:r>
            <a:r>
              <a:rPr lang="en-US" sz="2200" b="1" dirty="0" err="1"/>
              <a:t>subacromial</a:t>
            </a:r>
            <a:r>
              <a:rPr lang="en-US" sz="2200" dirty="0"/>
              <a:t> </a:t>
            </a:r>
            <a:r>
              <a:rPr lang="en-US" sz="2200" dirty="0" err="1"/>
              <a:t>sau</a:t>
            </a:r>
            <a:r>
              <a:rPr lang="en-US" sz="2200" dirty="0"/>
              <a:t> a </a:t>
            </a:r>
            <a:r>
              <a:rPr lang="en-US" sz="2200" dirty="0" err="1"/>
              <a:t>unor</a:t>
            </a:r>
            <a:r>
              <a:rPr lang="en-US" sz="2200" dirty="0"/>
              <a:t> </a:t>
            </a:r>
            <a:r>
              <a:rPr lang="en-US" sz="2200" b="1" dirty="0" err="1"/>
              <a:t>leziuni</a:t>
            </a:r>
            <a:r>
              <a:rPr lang="en-US" sz="2200" b="1" dirty="0"/>
              <a:t> ale </a:t>
            </a:r>
            <a:r>
              <a:rPr lang="en-US" sz="2200" b="1" dirty="0" err="1" smtClean="0"/>
              <a:t>coafei</a:t>
            </a:r>
            <a:r>
              <a:rPr lang="en-US" sz="2200" b="1" dirty="0" smtClean="0"/>
              <a:t> </a:t>
            </a:r>
            <a:r>
              <a:rPr lang="en-US" sz="2200" b="1" dirty="0" err="1"/>
              <a:t>rotatorilor</a:t>
            </a:r>
            <a:r>
              <a:rPr lang="en-US" sz="2200" dirty="0" smtClean="0"/>
              <a:t>.</a:t>
            </a:r>
            <a:endParaRPr lang="ro-RO" sz="2200" dirty="0" smtClean="0"/>
          </a:p>
          <a:p>
            <a:pPr algn="just">
              <a:spcAft>
                <a:spcPts val="600"/>
              </a:spcAft>
            </a:pPr>
            <a:r>
              <a:rPr lang="en-US" sz="2200" dirty="0"/>
              <a:t>Subiectul, </a:t>
            </a:r>
            <a:r>
              <a:rPr lang="en-US" sz="2200" dirty="0" err="1"/>
              <a:t>în</a:t>
            </a:r>
            <a:r>
              <a:rPr lang="en-US" sz="2200" dirty="0"/>
              <a:t> </a:t>
            </a:r>
            <a:r>
              <a:rPr lang="en-US" sz="2200" dirty="0" err="1"/>
              <a:t>ortostatism</a:t>
            </a:r>
            <a:r>
              <a:rPr lang="en-US" sz="2200" dirty="0"/>
              <a:t>, </a:t>
            </a:r>
            <a:r>
              <a:rPr lang="en-US" sz="2200" dirty="0" err="1"/>
              <a:t>execută</a:t>
            </a:r>
            <a:r>
              <a:rPr lang="en-US" sz="2200" dirty="0"/>
              <a:t> </a:t>
            </a:r>
            <a:r>
              <a:rPr lang="en-US" sz="2200" dirty="0" err="1"/>
              <a:t>abducția</a:t>
            </a:r>
            <a:r>
              <a:rPr lang="en-US" sz="2200" dirty="0"/>
              <a:t> </a:t>
            </a:r>
            <a:r>
              <a:rPr lang="en-US" sz="2200" dirty="0" err="1"/>
              <a:t>brațului</a:t>
            </a:r>
            <a:r>
              <a:rPr lang="en-US" sz="2200" dirty="0"/>
              <a:t> </a:t>
            </a:r>
            <a:r>
              <a:rPr lang="en-US" sz="2200" dirty="0" err="1"/>
              <a:t>în</a:t>
            </a:r>
            <a:r>
              <a:rPr lang="en-US" sz="2200" dirty="0"/>
              <a:t> </a:t>
            </a:r>
            <a:r>
              <a:rPr lang="en-US" sz="2200" dirty="0" err="1"/>
              <a:t>planul</a:t>
            </a:r>
            <a:r>
              <a:rPr lang="en-US" sz="2200" dirty="0"/>
              <a:t> </a:t>
            </a:r>
            <a:r>
              <a:rPr lang="en-US" sz="2200" dirty="0" err="1"/>
              <a:t>scapulei</a:t>
            </a:r>
            <a:r>
              <a:rPr lang="en-US" sz="2200" dirty="0"/>
              <a:t> </a:t>
            </a:r>
            <a:r>
              <a:rPr lang="en-US" sz="2200" dirty="0" err="1"/>
              <a:t>și</a:t>
            </a:r>
            <a:r>
              <a:rPr lang="en-US" sz="2200" dirty="0"/>
              <a:t> </a:t>
            </a:r>
            <a:r>
              <a:rPr lang="en-US" sz="2200" dirty="0" err="1"/>
              <a:t>semnalează</a:t>
            </a:r>
            <a:r>
              <a:rPr lang="en-US" sz="2200" dirty="0"/>
              <a:t> </a:t>
            </a:r>
            <a:r>
              <a:rPr lang="en-US" sz="2200" dirty="0" err="1"/>
              <a:t>apariția</a:t>
            </a:r>
            <a:r>
              <a:rPr lang="en-US" sz="2200" dirty="0"/>
              <a:t> </a:t>
            </a:r>
            <a:r>
              <a:rPr lang="en-US" sz="2200" dirty="0" err="1"/>
              <a:t>durerii</a:t>
            </a:r>
            <a:r>
              <a:rPr lang="en-US" sz="2200" dirty="0"/>
              <a:t>. </a:t>
            </a:r>
            <a:r>
              <a:rPr lang="en-US" sz="2200" dirty="0" err="1"/>
              <a:t>Mișcarea</a:t>
            </a:r>
            <a:r>
              <a:rPr lang="en-US" sz="2200" dirty="0"/>
              <a:t> </a:t>
            </a:r>
            <a:r>
              <a:rPr lang="en-US" sz="2200" dirty="0" err="1"/>
              <a:t>continuă</a:t>
            </a:r>
            <a:r>
              <a:rPr lang="en-US" sz="2200" dirty="0"/>
              <a:t> </a:t>
            </a:r>
            <a:r>
              <a:rPr lang="en-US" sz="2200" dirty="0" err="1"/>
              <a:t>până</a:t>
            </a:r>
            <a:r>
              <a:rPr lang="en-US" sz="2200" dirty="0"/>
              <a:t> la </a:t>
            </a:r>
            <a:r>
              <a:rPr lang="en-US" sz="2200" dirty="0" err="1"/>
              <a:t>amplitudinea</a:t>
            </a:r>
            <a:r>
              <a:rPr lang="en-US" sz="2200" dirty="0"/>
              <a:t> </a:t>
            </a:r>
            <a:r>
              <a:rPr lang="en-US" sz="2200" dirty="0" err="1"/>
              <a:t>maximă</a:t>
            </a:r>
            <a:r>
              <a:rPr lang="en-US" sz="2200" dirty="0"/>
              <a:t>, </a:t>
            </a:r>
            <a:r>
              <a:rPr lang="en-US" sz="2200" dirty="0" err="1"/>
              <a:t>durerea</a:t>
            </a:r>
            <a:r>
              <a:rPr lang="en-US" sz="2200" dirty="0"/>
              <a:t> </a:t>
            </a:r>
            <a:r>
              <a:rPr lang="en-US" sz="2200" dirty="0" err="1"/>
              <a:t>fiind</a:t>
            </a:r>
            <a:r>
              <a:rPr lang="en-US" sz="2200" dirty="0"/>
              <a:t> </a:t>
            </a:r>
            <a:r>
              <a:rPr lang="en-US" sz="2200" dirty="0" err="1"/>
              <a:t>caracteristică</a:t>
            </a:r>
            <a:r>
              <a:rPr lang="en-US" sz="2200" dirty="0"/>
              <a:t> </a:t>
            </a:r>
            <a:r>
              <a:rPr lang="en-US" sz="2200" dirty="0" err="1"/>
              <a:t>între</a:t>
            </a:r>
            <a:r>
              <a:rPr lang="en-US" sz="2200" dirty="0"/>
              <a:t> 60°–120°, </a:t>
            </a:r>
            <a:r>
              <a:rPr lang="en-US" sz="2200" dirty="0" err="1"/>
              <a:t>după</a:t>
            </a:r>
            <a:r>
              <a:rPr lang="en-US" sz="2200" dirty="0"/>
              <a:t> care se reduce. </a:t>
            </a:r>
            <a:r>
              <a:rPr lang="en-US" sz="2200" dirty="0" err="1"/>
              <a:t>Revenirea</a:t>
            </a:r>
            <a:r>
              <a:rPr lang="en-US" sz="2200" dirty="0"/>
              <a:t> se face lent </a:t>
            </a:r>
            <a:r>
              <a:rPr lang="en-US" sz="2200" dirty="0" err="1"/>
              <a:t>prin</a:t>
            </a:r>
            <a:r>
              <a:rPr lang="en-US" sz="2200" dirty="0"/>
              <a:t> </a:t>
            </a:r>
            <a:r>
              <a:rPr lang="en-US" sz="2200" dirty="0" err="1"/>
              <a:t>adducție</a:t>
            </a:r>
            <a:r>
              <a:rPr lang="en-US" sz="2200" dirty="0"/>
              <a:t>.</a:t>
            </a:r>
          </a:p>
          <a:p>
            <a:pPr algn="just">
              <a:spcAft>
                <a:spcPts val="600"/>
              </a:spcAft>
            </a:pPr>
            <a:r>
              <a:rPr lang="en-US" sz="2200" b="1" dirty="0" err="1" smtClean="0">
                <a:solidFill>
                  <a:srgbClr val="FF0000"/>
                </a:solidFill>
              </a:rPr>
              <a:t>Testul</a:t>
            </a:r>
            <a:r>
              <a:rPr lang="en-US" sz="2200" b="1" dirty="0" smtClean="0">
                <a:solidFill>
                  <a:srgbClr val="FF0000"/>
                </a:solidFill>
              </a:rPr>
              <a:t> </a:t>
            </a:r>
            <a:r>
              <a:rPr lang="en-US" sz="2200" b="1" dirty="0" err="1">
                <a:solidFill>
                  <a:srgbClr val="FF0000"/>
                </a:solidFill>
              </a:rPr>
              <a:t>este</a:t>
            </a:r>
            <a:r>
              <a:rPr lang="en-US" sz="2200" b="1" dirty="0">
                <a:solidFill>
                  <a:srgbClr val="FF0000"/>
                </a:solidFill>
              </a:rPr>
              <a:t> </a:t>
            </a:r>
            <a:r>
              <a:rPr lang="en-US" sz="2200" b="1" dirty="0" err="1">
                <a:solidFill>
                  <a:srgbClr val="FF0000"/>
                </a:solidFill>
              </a:rPr>
              <a:t>considerat</a:t>
            </a:r>
            <a:r>
              <a:rPr lang="en-US" sz="2200" b="1" dirty="0">
                <a:solidFill>
                  <a:srgbClr val="FF0000"/>
                </a:solidFill>
              </a:rPr>
              <a:t> </a:t>
            </a:r>
            <a:r>
              <a:rPr lang="en-US" sz="2200" b="1" dirty="0" err="1">
                <a:solidFill>
                  <a:srgbClr val="FF0000"/>
                </a:solidFill>
              </a:rPr>
              <a:t>pozitiv</a:t>
            </a:r>
            <a:r>
              <a:rPr lang="en-US" sz="2200" dirty="0">
                <a:solidFill>
                  <a:srgbClr val="FF0000"/>
                </a:solidFill>
              </a:rPr>
              <a:t> </a:t>
            </a:r>
            <a:r>
              <a:rPr lang="en-US" sz="2200" dirty="0" err="1">
                <a:solidFill>
                  <a:srgbClr val="FF0000"/>
                </a:solidFill>
              </a:rPr>
              <a:t>dacă</a:t>
            </a:r>
            <a:r>
              <a:rPr lang="en-US" sz="2200" dirty="0">
                <a:solidFill>
                  <a:srgbClr val="FF0000"/>
                </a:solidFill>
              </a:rPr>
              <a:t> </a:t>
            </a:r>
            <a:r>
              <a:rPr lang="en-US" sz="2200" dirty="0" err="1">
                <a:solidFill>
                  <a:srgbClr val="FF0000"/>
                </a:solidFill>
              </a:rPr>
              <a:t>durerea</a:t>
            </a:r>
            <a:r>
              <a:rPr lang="en-US" sz="2200" dirty="0">
                <a:solidFill>
                  <a:srgbClr val="FF0000"/>
                </a:solidFill>
              </a:rPr>
              <a:t> </a:t>
            </a:r>
            <a:r>
              <a:rPr lang="en-US" sz="2200" dirty="0" err="1">
                <a:solidFill>
                  <a:srgbClr val="FF0000"/>
                </a:solidFill>
              </a:rPr>
              <a:t>apare</a:t>
            </a:r>
            <a:r>
              <a:rPr lang="en-US" sz="2200" dirty="0">
                <a:solidFill>
                  <a:srgbClr val="FF0000"/>
                </a:solidFill>
              </a:rPr>
              <a:t> </a:t>
            </a:r>
            <a:r>
              <a:rPr lang="en-US" sz="2200" dirty="0" err="1">
                <a:solidFill>
                  <a:srgbClr val="FF0000"/>
                </a:solidFill>
              </a:rPr>
              <a:t>între</a:t>
            </a:r>
            <a:r>
              <a:rPr lang="en-US" sz="2200" dirty="0">
                <a:solidFill>
                  <a:srgbClr val="FF0000"/>
                </a:solidFill>
              </a:rPr>
              <a:t> 60°–120° </a:t>
            </a:r>
            <a:r>
              <a:rPr lang="en-US" sz="2200" dirty="0" err="1">
                <a:solidFill>
                  <a:srgbClr val="FF0000"/>
                </a:solidFill>
              </a:rPr>
              <a:t>și</a:t>
            </a:r>
            <a:r>
              <a:rPr lang="en-US" sz="2200" dirty="0">
                <a:solidFill>
                  <a:srgbClr val="FF0000"/>
                </a:solidFill>
              </a:rPr>
              <a:t> se </a:t>
            </a:r>
            <a:r>
              <a:rPr lang="en-US" sz="2200" dirty="0" err="1">
                <a:solidFill>
                  <a:srgbClr val="FF0000"/>
                </a:solidFill>
              </a:rPr>
              <a:t>diminuează</a:t>
            </a:r>
            <a:r>
              <a:rPr lang="en-US" sz="2200" dirty="0">
                <a:solidFill>
                  <a:srgbClr val="FF0000"/>
                </a:solidFill>
              </a:rPr>
              <a:t> </a:t>
            </a:r>
            <a:r>
              <a:rPr lang="en-US" sz="2200" dirty="0" err="1">
                <a:solidFill>
                  <a:srgbClr val="FF0000"/>
                </a:solidFill>
              </a:rPr>
              <a:t>după</a:t>
            </a:r>
            <a:r>
              <a:rPr lang="en-US" sz="2200" dirty="0">
                <a:solidFill>
                  <a:srgbClr val="FF0000"/>
                </a:solidFill>
              </a:rPr>
              <a:t> </a:t>
            </a:r>
            <a:r>
              <a:rPr lang="en-US" sz="2200" dirty="0" err="1">
                <a:solidFill>
                  <a:srgbClr val="FF0000"/>
                </a:solidFill>
              </a:rPr>
              <a:t>depășirea</a:t>
            </a:r>
            <a:r>
              <a:rPr lang="en-US" sz="2200" dirty="0">
                <a:solidFill>
                  <a:srgbClr val="FF0000"/>
                </a:solidFill>
              </a:rPr>
              <a:t> </a:t>
            </a:r>
            <a:r>
              <a:rPr lang="en-US" sz="2200" dirty="0" err="1">
                <a:solidFill>
                  <a:srgbClr val="FF0000"/>
                </a:solidFill>
              </a:rPr>
              <a:t>acestui</a:t>
            </a:r>
            <a:r>
              <a:rPr lang="en-US" sz="2200" dirty="0">
                <a:solidFill>
                  <a:srgbClr val="FF0000"/>
                </a:solidFill>
              </a:rPr>
              <a:t> </a:t>
            </a:r>
            <a:r>
              <a:rPr lang="en-US" sz="2200" dirty="0" err="1">
                <a:solidFill>
                  <a:srgbClr val="FF0000"/>
                </a:solidFill>
              </a:rPr>
              <a:t>unghi</a:t>
            </a:r>
            <a:r>
              <a:rPr lang="en-US" sz="2200" dirty="0">
                <a:solidFill>
                  <a:srgbClr val="FF000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302" y="1740876"/>
            <a:ext cx="3570527" cy="4503127"/>
          </a:xfrm>
          <a:prstGeom prst="rect">
            <a:avLst/>
          </a:prstGeom>
        </p:spPr>
      </p:pic>
    </p:spTree>
    <p:extLst>
      <p:ext uri="{BB962C8B-B14F-4D97-AF65-F5344CB8AC3E}">
        <p14:creationId xmlns:p14="http://schemas.microsoft.com/office/powerpoint/2010/main" val="3127727178"/>
      </p:ext>
    </p:extLst>
  </p:cSld>
  <p:clrMapOvr>
    <a:masterClrMapping/>
  </p:clrMapOvr>
</p:sld>
</file>

<file path=ppt/theme/theme1.xml><?xml version="1.0" encoding="utf-8"?>
<a:theme xmlns:a="http://schemas.openxmlformats.org/drawingml/2006/main" name="Office Theme">
  <a:themeElements>
    <a:clrScheme name="UMF">
      <a:dk1>
        <a:sysClr val="windowText" lastClr="000000"/>
      </a:dk1>
      <a:lt1>
        <a:sysClr val="window" lastClr="FFFFFF"/>
      </a:lt1>
      <a:dk2>
        <a:srgbClr val="00402F"/>
      </a:dk2>
      <a:lt2>
        <a:srgbClr val="EEECE1"/>
      </a:lt2>
      <a:accent1>
        <a:srgbClr val="CFAB7A"/>
      </a:accent1>
      <a:accent2>
        <a:srgbClr val="C0504D"/>
      </a:accent2>
      <a:accent3>
        <a:srgbClr val="9BBB59"/>
      </a:accent3>
      <a:accent4>
        <a:srgbClr val="8064A2"/>
      </a:accent4>
      <a:accent5>
        <a:srgbClr val="4BACC6"/>
      </a:accent5>
      <a:accent6>
        <a:srgbClr val="F79646"/>
      </a:accent6>
      <a:hlink>
        <a:srgbClr val="0000FF"/>
      </a:hlink>
      <a:folHlink>
        <a:srgbClr val="B99B64"/>
      </a:folHlink>
    </a:clrScheme>
    <a:fontScheme name="UMF">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5F442381621F4DBB3865F31BF48076" ma:contentTypeVersion="0" ma:contentTypeDescription="Create a new document." ma:contentTypeScope="" ma:versionID="89b19f279877f93e6e9c060ee530bc92">
  <xsd:schema xmlns:xsd="http://www.w3.org/2001/XMLSchema" xmlns:p="http://schemas.microsoft.com/office/2006/metadata/properties" targetNamespace="http://schemas.microsoft.com/office/2006/metadata/properties" ma:root="true" ma:fieldsID="d2b38e92e01493b6a9ea22f40540c5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0B26A21-1BAC-403B-A055-732A19591370}">
  <ds:schemaRefs>
    <ds:schemaRef ds:uri="http://schemas.microsoft.com/sharepoint/v3/contenttype/forms"/>
  </ds:schemaRefs>
</ds:datastoreItem>
</file>

<file path=customXml/itemProps2.xml><?xml version="1.0" encoding="utf-8"?>
<ds:datastoreItem xmlns:ds="http://schemas.openxmlformats.org/officeDocument/2006/customXml" ds:itemID="{6BC8EEE5-48F0-43C8-9DB8-FC9126200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47E1564-E9E9-479D-BDC1-8863F1D5256A}">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5555</TotalTime>
  <Words>865</Words>
  <Application>Microsoft Office PowerPoint</Application>
  <PresentationFormat>Widescreen</PresentationFormat>
  <Paragraphs>94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Times New Roman</vt:lpstr>
      <vt:lpstr>Trebuchet MS</vt:lpstr>
      <vt:lpstr>Office Theme</vt:lpstr>
      <vt:lpstr>Periartrita scapulo-humerală: mâna dominantă</vt:lpstr>
      <vt:lpstr>Introducere</vt:lpstr>
      <vt:lpstr>Factori de risc ocupaționali</vt:lpstr>
      <vt:lpstr>Biomecanica umărului în activitatea stomatologică</vt:lpstr>
      <vt:lpstr>Poziția la scaun a medicului stomatolog</vt:lpstr>
      <vt:lpstr>       Corect                                            Greșit </vt:lpstr>
      <vt:lpstr>Patologii frecvente ale umărului </vt:lpstr>
      <vt:lpstr>Simptomatologie</vt:lpstr>
      <vt:lpstr>Testul arcului dureros</vt:lpstr>
      <vt:lpstr>Testul ”Drop arm” </vt:lpstr>
      <vt:lpstr>Testul Gerber „Lift-Off” </vt:lpstr>
      <vt:lpstr>Tratament</vt:lpstr>
      <vt:lpstr>Programul de exerciții Codman</vt:lpstr>
      <vt:lpstr>Exerciții de kinetoterapie</vt:lpstr>
      <vt:lpstr>Sfaturi utile</vt:lpstr>
      <vt:lpstr>Referințe</vt:lpstr>
      <vt:lpstr>Mulțumesc!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UMF PowerPoint Presentation</dc:title>
  <dc:creator>MANAGEMENT</dc:creator>
  <cp:lastModifiedBy>FKT-NEW</cp:lastModifiedBy>
  <cp:revision>590</cp:revision>
  <dcterms:created xsi:type="dcterms:W3CDTF">2016-09-28T09:07:02Z</dcterms:created>
  <dcterms:modified xsi:type="dcterms:W3CDTF">2026-04-07T04:25:51Z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0x010100FF5F442381621F4DBB3865F31BF48076</vt:lpwstr>
  </property>
</Properties>
</file>